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9"/>
  </p:notesMasterIdLst>
  <p:sldIdLst>
    <p:sldId id="256" r:id="rId2"/>
    <p:sldId id="258" r:id="rId3"/>
    <p:sldId id="259" r:id="rId4"/>
    <p:sldId id="305" r:id="rId5"/>
    <p:sldId id="306"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262" r:id="rId28"/>
  </p:sldIdLst>
  <p:sldSz cx="9144000" cy="5143500" type="screen16x9"/>
  <p:notesSz cx="6858000" cy="9144000"/>
  <p:embeddedFontLst>
    <p:embeddedFont>
      <p:font typeface="Bebas Neue" panose="020B0606020202050201" pitchFamily="34" charset="77"/>
      <p:regular r:id="rId30"/>
    </p:embeddedFont>
    <p:embeddedFont>
      <p:font typeface="Calibri" panose="020F0502020204030204" pitchFamily="34" charset="0"/>
      <p:regular r:id="rId31"/>
      <p:bold r:id="rId32"/>
      <p:italic r:id="rId33"/>
      <p:boldItalic r:id="rId34"/>
    </p:embeddedFont>
    <p:embeddedFont>
      <p:font typeface="Righteous" panose="02010506000000020000" pitchFamily="2"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C8D351-8F3D-4027-9FCF-8380AA4FADA7}">
  <a:tblStyle styleId="{D1C8D351-8F3D-4027-9FCF-8380AA4FAD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48"/>
    <p:restoredTop sz="94651"/>
  </p:normalViewPr>
  <p:slideViewPr>
    <p:cSldViewPr snapToGrid="0">
      <p:cViewPr varScale="1">
        <p:scale>
          <a:sx n="171" d="100"/>
          <a:sy n="171" d="100"/>
        </p:scale>
        <p:origin x="184"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30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219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106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168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194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591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467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872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344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020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5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9982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737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636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469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556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10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0370779cf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f0370779c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22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334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852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886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3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94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chemeClr val="dk1"/>
            </a:gs>
            <a:gs pos="100000">
              <a:schemeClr val="dk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0"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12313"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412313"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56288"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36000">
              <a:schemeClr val="dk1"/>
            </a:gs>
            <a:gs pos="100000">
              <a:schemeClr val="dk2"/>
            </a:gs>
          </a:gsLst>
          <a:lin ang="13500032" scaled="0"/>
        </a:gra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715100" y="3791800"/>
            <a:ext cx="33474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a:spLocks noGrp="1"/>
          </p:cNvSpPr>
          <p:nvPr>
            <p:ph type="title" idx="2" hasCustomPrompt="1"/>
          </p:nvPr>
        </p:nvSpPr>
        <p:spPr>
          <a:xfrm>
            <a:off x="715100" y="535000"/>
            <a:ext cx="6576000" cy="151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80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20000" y="1252475"/>
            <a:ext cx="3668700" cy="168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7"/>
          <p:cNvSpPr txBox="1">
            <a:spLocks noGrp="1"/>
          </p:cNvSpPr>
          <p:nvPr>
            <p:ph type="body" idx="1"/>
          </p:nvPr>
        </p:nvSpPr>
        <p:spPr>
          <a:xfrm>
            <a:off x="720000" y="2937325"/>
            <a:ext cx="3668700" cy="1110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solidFill>
                  <a:schemeClr val="accent2"/>
                </a:solidFill>
              </a:defRPr>
            </a:lvl1pPr>
            <a:lvl2pPr marL="914400" lvl="1" indent="-317500" rtl="0">
              <a:lnSpc>
                <a:spcPct val="115000"/>
              </a:lnSpc>
              <a:spcBef>
                <a:spcPts val="0"/>
              </a:spcBef>
              <a:spcAft>
                <a:spcPts val="0"/>
              </a:spcAft>
              <a:buSzPts val="1400"/>
              <a:buChar char="○"/>
              <a:defRPr>
                <a:solidFill>
                  <a:schemeClr val="accent2"/>
                </a:solidFill>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Clr>
                <a:srgbClr val="00FFDD"/>
              </a:buClr>
              <a:buSzPts val="1400"/>
              <a:buChar char="■"/>
              <a:defRPr/>
            </a:lvl9pPr>
          </a:lstStyle>
          <a:p>
            <a:endParaRPr/>
          </a:p>
        </p:txBody>
      </p:sp>
      <p:grpSp>
        <p:nvGrpSpPr>
          <p:cNvPr id="58" name="Google Shape;58;p7"/>
          <p:cNvGrpSpPr/>
          <p:nvPr/>
        </p:nvGrpSpPr>
        <p:grpSpPr>
          <a:xfrm>
            <a:off x="-1622800" y="541161"/>
            <a:ext cx="2337900" cy="560387"/>
            <a:chOff x="6135125" y="2934550"/>
            <a:chExt cx="2337900" cy="701975"/>
          </a:xfrm>
        </p:grpSpPr>
        <p:sp>
          <p:nvSpPr>
            <p:cNvPr id="59" name="Google Shape;59;p7"/>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36000">
              <a:schemeClr val="dk1"/>
            </a:gs>
            <a:gs pos="100000">
              <a:schemeClr val="dk2"/>
            </a:gs>
          </a:gsLst>
          <a:lin ang="8099331" scaled="0"/>
        </a:gradFill>
        <a:effectLst/>
      </p:bgPr>
    </p:bg>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2290025" y="1802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9"/>
          <p:cNvSpPr txBox="1">
            <a:spLocks noGrp="1"/>
          </p:cNvSpPr>
          <p:nvPr>
            <p:ph type="subTitle" idx="1"/>
          </p:nvPr>
        </p:nvSpPr>
        <p:spPr>
          <a:xfrm>
            <a:off x="2036250" y="2600725"/>
            <a:ext cx="5071500" cy="12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9"/>
          <p:cNvSpPr/>
          <p:nvPr/>
        </p:nvSpPr>
        <p:spPr>
          <a:xfrm>
            <a:off x="8166550" y="13860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8162550" y="5350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9"/>
          <p:cNvGrpSpPr/>
          <p:nvPr/>
        </p:nvGrpSpPr>
        <p:grpSpPr>
          <a:xfrm>
            <a:off x="8428875" y="4375124"/>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9"/>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3"/>
          <p:cNvSpPr txBox="1">
            <a:spLocks noGrp="1"/>
          </p:cNvSpPr>
          <p:nvPr>
            <p:ph type="subTitle" idx="1"/>
          </p:nvPr>
        </p:nvSpPr>
        <p:spPr>
          <a:xfrm>
            <a:off x="720000" y="16226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2"/>
          </p:nvPr>
        </p:nvSpPr>
        <p:spPr>
          <a:xfrm>
            <a:off x="716600" y="1989652"/>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hasCustomPrompt="1"/>
          </p:nvPr>
        </p:nvSpPr>
        <p:spPr>
          <a:xfrm>
            <a:off x="3497321"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3"/>
          <p:cNvSpPr txBox="1">
            <a:spLocks noGrp="1"/>
          </p:cNvSpPr>
          <p:nvPr>
            <p:ph type="title" idx="4" hasCustomPrompt="1"/>
          </p:nvPr>
        </p:nvSpPr>
        <p:spPr>
          <a:xfrm>
            <a:off x="3497321"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4" name="Google Shape;134;p13"/>
          <p:cNvSpPr txBox="1">
            <a:spLocks noGrp="1"/>
          </p:cNvSpPr>
          <p:nvPr>
            <p:ph type="title" idx="5" hasCustomPrompt="1"/>
          </p:nvPr>
        </p:nvSpPr>
        <p:spPr>
          <a:xfrm>
            <a:off x="4689896"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13"/>
          <p:cNvSpPr txBox="1">
            <a:spLocks noGrp="1"/>
          </p:cNvSpPr>
          <p:nvPr>
            <p:ph type="title" idx="6" hasCustomPrompt="1"/>
          </p:nvPr>
        </p:nvSpPr>
        <p:spPr>
          <a:xfrm>
            <a:off x="4689896"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6" name="Google Shape;136;p13"/>
          <p:cNvSpPr txBox="1">
            <a:spLocks noGrp="1"/>
          </p:cNvSpPr>
          <p:nvPr>
            <p:ph type="subTitle" idx="7"/>
          </p:nvPr>
        </p:nvSpPr>
        <p:spPr>
          <a:xfrm>
            <a:off x="720000" y="29205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13"/>
          <p:cNvSpPr txBox="1">
            <a:spLocks noGrp="1"/>
          </p:cNvSpPr>
          <p:nvPr>
            <p:ph type="subTitle" idx="8"/>
          </p:nvPr>
        </p:nvSpPr>
        <p:spPr>
          <a:xfrm>
            <a:off x="713175" y="3287953"/>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9"/>
          </p:nvPr>
        </p:nvSpPr>
        <p:spPr>
          <a:xfrm>
            <a:off x="5856625" y="1622650"/>
            <a:ext cx="2574300" cy="366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13"/>
          <p:cNvSpPr txBox="1">
            <a:spLocks noGrp="1"/>
          </p:cNvSpPr>
          <p:nvPr>
            <p:ph type="subTitle" idx="13"/>
          </p:nvPr>
        </p:nvSpPr>
        <p:spPr>
          <a:xfrm>
            <a:off x="5849804" y="1989652"/>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14"/>
          </p:nvPr>
        </p:nvSpPr>
        <p:spPr>
          <a:xfrm>
            <a:off x="5863500" y="2920550"/>
            <a:ext cx="2574300" cy="369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1" name="Google Shape;141;p13"/>
          <p:cNvSpPr txBox="1">
            <a:spLocks noGrp="1"/>
          </p:cNvSpPr>
          <p:nvPr>
            <p:ph type="subTitle" idx="15"/>
          </p:nvPr>
        </p:nvSpPr>
        <p:spPr>
          <a:xfrm>
            <a:off x="5856675" y="3287953"/>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2" name="Google Shape;142;p13"/>
          <p:cNvGrpSpPr/>
          <p:nvPr/>
        </p:nvGrpSpPr>
        <p:grpSpPr>
          <a:xfrm>
            <a:off x="7455325" y="310599"/>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3"/>
          <p:cNvGrpSpPr/>
          <p:nvPr/>
        </p:nvGrpSpPr>
        <p:grpSpPr>
          <a:xfrm>
            <a:off x="713238" y="4305325"/>
            <a:ext cx="844650" cy="838175"/>
            <a:chOff x="513200" y="2286375"/>
            <a:chExt cx="844650" cy="838175"/>
          </a:xfrm>
        </p:grpSpPr>
        <p:sp>
          <p:nvSpPr>
            <p:cNvPr id="150" name="Google Shape;150;p1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1550562" y="4305325"/>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24613" y="-200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3"/>
          <p:cNvGrpSpPr/>
          <p:nvPr/>
        </p:nvGrpSpPr>
        <p:grpSpPr>
          <a:xfrm>
            <a:off x="757688" y="889675"/>
            <a:ext cx="201100" cy="204325"/>
            <a:chOff x="3375338" y="419625"/>
            <a:chExt cx="201100" cy="204325"/>
          </a:xfrm>
        </p:grpSpPr>
        <p:sp>
          <p:nvSpPr>
            <p:cNvPr id="161" name="Google Shape;161;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a:off x="2116338" y="4506338"/>
            <a:ext cx="201100" cy="204325"/>
            <a:chOff x="3375338" y="419625"/>
            <a:chExt cx="201100" cy="204325"/>
          </a:xfrm>
        </p:grpSpPr>
        <p:sp>
          <p:nvSpPr>
            <p:cNvPr id="166" name="Google Shape;166;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extLst>
    <p:ext uri="{DCECCB84-F9BA-43D5-87BE-67443E8EF086}">
      <p15:sldGuideLst xmlns:p15="http://schemas.microsoft.com/office/powerpoint/2012/main">
        <p15:guide id="1" orient="horz" pos="177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78" r:id="rId8"/>
    <p:sldLayoutId id="2147483679" r:id="rId9"/>
  </p:sldLayoutIdLst>
  <p:transition spd="slow">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pg7aNg6TA-XcWLv9mzaLveO0lA8ZOSorp-ILVvkVs5c/copy#gid=1364826426"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pg7aNg6TA-XcWLv9mzaLveO0lA8ZOSorp-ILVvkVs5c/copy#gid=1364826426"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pg7aNg6TA-XcWLv9mzaLveO0lA8ZOSorp-ILVvkVs5c/copy#gid=1364826426" TargetMode="External"/><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pg7aNg6TA-XcWLv9mzaLveO0lA8ZOSorp-ILVvkVs5c/copy#gid=1364826426" TargetMode="External"/><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pg7aNg6TA-XcWLv9mzaLveO0lA8ZOSorp-ILVvkVs5c/copy#gid=1364826426" TargetMode="External"/><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pg7aNg6TA-XcWLv9mzaLveO0lA8ZOSorp-ILVvkVs5c/copy#gid=1364826426"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pg7aNg6TA-XcWLv9mzaLveO0lA8ZOSorp-ILVvkVs5c/copy#gid=1364826426"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dk1"/>
            </a:gs>
            <a:gs pos="36000">
              <a:schemeClr val="dk1"/>
            </a:gs>
            <a:gs pos="100000">
              <a:schemeClr val="dk2"/>
            </a:gs>
          </a:gsLst>
          <a:lin ang="2700006" scaled="0"/>
        </a:gradFill>
        <a:effectLst/>
      </p:bgPr>
    </p:bg>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4778500" y="2341418"/>
            <a:ext cx="3650400" cy="12338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VN" sz="2000" dirty="0">
                <a:latin typeface="Times New Roman" panose="02020603050405020304" pitchFamily="18" charset="0"/>
                <a:cs typeface="Times New Roman" panose="02020603050405020304" pitchFamily="18" charset="0"/>
              </a:rPr>
              <a:t>Xây Dựng CSDL Quản Lý Nhân Sự</a:t>
            </a:r>
            <a:endParaRPr sz="2000" dirty="0">
              <a:latin typeface="Times New Roman" panose="02020603050405020304" pitchFamily="18" charset="0"/>
              <a:cs typeface="Times New Roman" panose="02020603050405020304" pitchFamily="18" charset="0"/>
            </a:endParaRPr>
          </a:p>
        </p:txBody>
      </p:sp>
      <p:pic>
        <p:nvPicPr>
          <p:cNvPr id="506" name="Google Shape;506;p36"/>
          <p:cNvPicPr preferRelativeResize="0"/>
          <p:nvPr/>
        </p:nvPicPr>
        <p:blipFill rotWithShape="1">
          <a:blip r:embed="rId3">
            <a:alphaModFix/>
          </a:blip>
          <a:srcRect l="26501" r="22028"/>
          <a:stretch/>
        </p:blipFill>
        <p:spPr>
          <a:xfrm>
            <a:off x="0" y="0"/>
            <a:ext cx="3977700" cy="5143500"/>
          </a:xfrm>
          <a:prstGeom prst="round1Rect">
            <a:avLst>
              <a:gd name="adj" fmla="val 35177"/>
            </a:avLst>
          </a:prstGeom>
          <a:noFill/>
          <a:ln>
            <a:noFill/>
          </a:ln>
        </p:spPr>
      </p:pic>
      <p:sp>
        <p:nvSpPr>
          <p:cNvPr id="507" name="Google Shape;507;p36"/>
          <p:cNvSpPr/>
          <p:nvPr/>
        </p:nvSpPr>
        <p:spPr>
          <a:xfrm flipH="1">
            <a:off x="841394" y="430610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8" name="Google Shape;508;p36"/>
          <p:cNvSpPr/>
          <p:nvPr/>
        </p:nvSpPr>
        <p:spPr>
          <a:xfrm flipH="1">
            <a:off x="4026" y="4306100"/>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9" name="Google Shape;509;p36"/>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510" name="Google Shape;510;p36"/>
          <p:cNvGrpSpPr/>
          <p:nvPr/>
        </p:nvGrpSpPr>
        <p:grpSpPr>
          <a:xfrm flipH="1">
            <a:off x="841394" y="3467950"/>
            <a:ext cx="844650" cy="838175"/>
            <a:chOff x="513200" y="2286375"/>
            <a:chExt cx="844650" cy="838175"/>
          </a:xfrm>
        </p:grpSpPr>
        <p:sp>
          <p:nvSpPr>
            <p:cNvPr id="511" name="Google Shape;511;p36"/>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2" name="Google Shape;512;p36"/>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3" name="Google Shape;513;p36"/>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4" name="Google Shape;514;p36"/>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5" name="Google Shape;515;p36"/>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6" name="Google Shape;516;p36"/>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7" name="Google Shape;517;p36"/>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8" name="Google Shape;518;p36"/>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19" name="Google Shape;519;p36"/>
          <p:cNvSpPr/>
          <p:nvPr/>
        </p:nvSpPr>
        <p:spPr>
          <a:xfrm flipH="1">
            <a:off x="4059" y="346795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0" name="Google Shape;520;p36"/>
          <p:cNvSpPr txBox="1">
            <a:spLocks noGrp="1"/>
          </p:cNvSpPr>
          <p:nvPr>
            <p:ph type="subTitle" idx="1"/>
          </p:nvPr>
        </p:nvSpPr>
        <p:spPr>
          <a:xfrm>
            <a:off x="4778500" y="3791788"/>
            <a:ext cx="957282" cy="319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VN" b="1" dirty="0">
                <a:latin typeface="Times New Roman" panose="02020603050405020304" pitchFamily="18" charset="0"/>
                <a:cs typeface="Times New Roman" panose="02020603050405020304" pitchFamily="18" charset="0"/>
              </a:rPr>
              <a:t>Nhóm</a:t>
            </a:r>
            <a:r>
              <a:rPr lang="en-VN" dirty="0">
                <a:latin typeface="Times New Roman" panose="02020603050405020304" pitchFamily="18" charset="0"/>
                <a:cs typeface="Times New Roman" panose="02020603050405020304" pitchFamily="18" charset="0"/>
              </a:rPr>
              <a:t> 7</a:t>
            </a:r>
            <a:endParaRPr dirty="0">
              <a:latin typeface="Times New Roman" panose="02020603050405020304" pitchFamily="18" charset="0"/>
              <a:cs typeface="Times New Roman" panose="02020603050405020304" pitchFamily="18" charset="0"/>
            </a:endParaRPr>
          </a:p>
        </p:txBody>
      </p:sp>
      <p:sp>
        <p:nvSpPr>
          <p:cNvPr id="521" name="Google Shape;521;p36"/>
          <p:cNvSpPr/>
          <p:nvPr/>
        </p:nvSpPr>
        <p:spPr>
          <a:xfrm>
            <a:off x="437488" y="56163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4" name="Google Shape;524;p3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5" name="Google Shape;525;p3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6" name="Google Shape;526;p3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 name="Rounded Rectangle 1">
            <a:extLst>
              <a:ext uri="{FF2B5EF4-FFF2-40B4-BE49-F238E27FC236}">
                <a16:creationId xmlns:a16="http://schemas.microsoft.com/office/drawing/2014/main" id="{D6343971-1BCC-0BCD-E899-9039FFAAB0B9}"/>
              </a:ext>
            </a:extLst>
          </p:cNvPr>
          <p:cNvSpPr/>
          <p:nvPr/>
        </p:nvSpPr>
        <p:spPr>
          <a:xfrm>
            <a:off x="2752072" y="1089962"/>
            <a:ext cx="5403400" cy="1260763"/>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4500" b="1" dirty="0">
                <a:solidFill>
                  <a:schemeClr val="tx2"/>
                </a:solidFill>
                <a:latin typeface="Times New Roman" panose="02020603050405020304" pitchFamily="18" charset="0"/>
                <a:cs typeface="Times New Roman" panose="02020603050405020304" pitchFamily="18" charset="0"/>
              </a:rPr>
              <a:t>Hệ Quản Trị CSDL</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5" name="Google Shape;1025;p58">
            <a:extLst>
              <a:ext uri="{FF2B5EF4-FFF2-40B4-BE49-F238E27FC236}">
                <a16:creationId xmlns:a16="http://schemas.microsoft.com/office/drawing/2014/main" id="{D0B68619-81FC-A10D-863A-681558485DFC}"/>
              </a:ext>
            </a:extLst>
          </p:cNvPr>
          <p:cNvGrpSpPr/>
          <p:nvPr/>
        </p:nvGrpSpPr>
        <p:grpSpPr>
          <a:xfrm>
            <a:off x="5153925" y="1777319"/>
            <a:ext cx="3409428" cy="2448472"/>
            <a:chOff x="720010" y="1419647"/>
            <a:chExt cx="4021500" cy="3062887"/>
          </a:xfrm>
        </p:grpSpPr>
        <p:sp>
          <p:nvSpPr>
            <p:cNvPr id="6" name="Google Shape;1026;p58">
              <a:extLst>
                <a:ext uri="{FF2B5EF4-FFF2-40B4-BE49-F238E27FC236}">
                  <a16:creationId xmlns:a16="http://schemas.microsoft.com/office/drawing/2014/main" id="{35449DFA-306C-80B0-A1CF-B5E3FE1A1343}"/>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 name="Google Shape;1027;p58">
              <a:extLst>
                <a:ext uri="{FF2B5EF4-FFF2-40B4-BE49-F238E27FC236}">
                  <a16:creationId xmlns:a16="http://schemas.microsoft.com/office/drawing/2014/main" id="{C6C619C7-338C-C393-4B4F-D3F34AE5AFC9}"/>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8" name="Google Shape;1028;p58">
              <a:extLst>
                <a:ext uri="{FF2B5EF4-FFF2-40B4-BE49-F238E27FC236}">
                  <a16:creationId xmlns:a16="http://schemas.microsoft.com/office/drawing/2014/main" id="{70DBC2D8-D7EC-3EA4-D64B-5980503AC7B5}"/>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9" name="Google Shape;1029;p58">
            <a:extLst>
              <a:ext uri="{FF2B5EF4-FFF2-40B4-BE49-F238E27FC236}">
                <a16:creationId xmlns:a16="http://schemas.microsoft.com/office/drawing/2014/main" id="{B4BB7461-17F7-2E16-A2D6-DA723809A9DF}"/>
              </a:ext>
            </a:extLst>
          </p:cNvPr>
          <p:cNvPicPr preferRelativeResize="0"/>
          <p:nvPr/>
        </p:nvPicPr>
        <p:blipFill>
          <a:blip r:embed="rId3">
            <a:alphaModFix/>
          </a:blip>
          <a:stretch>
            <a:fillRect/>
          </a:stretch>
        </p:blipFill>
        <p:spPr>
          <a:xfrm>
            <a:off x="5271050" y="1899387"/>
            <a:ext cx="3177900" cy="1787540"/>
          </a:xfrm>
          <a:prstGeom prst="rect">
            <a:avLst/>
          </a:prstGeom>
          <a:noFill/>
          <a:ln w="19050" cap="flat" cmpd="sng">
            <a:solidFill>
              <a:schemeClr val="dk2"/>
            </a:solidFill>
            <a:prstDash val="solid"/>
            <a:round/>
            <a:headEnd type="none" w="sm" len="sm"/>
            <a:tailEnd type="none" w="sm" len="sm"/>
          </a:ln>
        </p:spPr>
      </p:pic>
      <p:sp>
        <p:nvSpPr>
          <p:cNvPr id="636" name="Google Shape;636;p45"/>
          <p:cNvSpPr txBox="1">
            <a:spLocks noGrp="1"/>
          </p:cNvSpPr>
          <p:nvPr>
            <p:ph type="title"/>
          </p:nvPr>
        </p:nvSpPr>
        <p:spPr>
          <a:xfrm>
            <a:off x="719999" y="452649"/>
            <a:ext cx="6411742"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 Use case diagram </a:t>
            </a:r>
            <a:r>
              <a:rPr lang="en" sz="2000" dirty="0" err="1">
                <a:latin typeface="Times New Roman" panose="02020603050405020304" pitchFamily="18" charset="0"/>
                <a:cs typeface="Times New Roman" panose="02020603050405020304" pitchFamily="18" charset="0"/>
              </a:rPr>
              <a:t>tổng</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quát</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của</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người</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quản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lý</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nhân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sự</a:t>
            </a:r>
            <a:endParaRPr sz="200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5E76438-FB6F-E1C4-08D7-03620E3DE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647" y="1586201"/>
            <a:ext cx="5943600" cy="3273425"/>
          </a:xfrm>
          <a:prstGeom prst="rect">
            <a:avLst/>
          </a:prstGeom>
        </p:spPr>
      </p:pic>
      <p:sp>
        <p:nvSpPr>
          <p:cNvPr id="10" name="Snip Single Corner Rectangle 9">
            <a:extLst>
              <a:ext uri="{FF2B5EF4-FFF2-40B4-BE49-F238E27FC236}">
                <a16:creationId xmlns:a16="http://schemas.microsoft.com/office/drawing/2014/main" id="{731B56AB-F415-7C4A-15C2-7FEA49248CFB}"/>
              </a:ext>
            </a:extLst>
          </p:cNvPr>
          <p:cNvSpPr/>
          <p:nvPr/>
        </p:nvSpPr>
        <p:spPr>
          <a:xfrm>
            <a:off x="805021" y="468200"/>
            <a:ext cx="5678906"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2. Khái quát quy trình xây dựng CSDL</a:t>
            </a:r>
          </a:p>
        </p:txBody>
      </p:sp>
    </p:spTree>
    <p:extLst>
      <p:ext uri="{BB962C8B-B14F-4D97-AF65-F5344CB8AC3E}">
        <p14:creationId xmlns:p14="http://schemas.microsoft.com/office/powerpoint/2010/main" val="8020267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5" name="Google Shape;1025;p58">
            <a:extLst>
              <a:ext uri="{FF2B5EF4-FFF2-40B4-BE49-F238E27FC236}">
                <a16:creationId xmlns:a16="http://schemas.microsoft.com/office/drawing/2014/main" id="{D0B68619-81FC-A10D-863A-681558485DFC}"/>
              </a:ext>
            </a:extLst>
          </p:cNvPr>
          <p:cNvGrpSpPr/>
          <p:nvPr/>
        </p:nvGrpSpPr>
        <p:grpSpPr>
          <a:xfrm>
            <a:off x="744358" y="1990214"/>
            <a:ext cx="3409428" cy="2448472"/>
            <a:chOff x="720010" y="1419647"/>
            <a:chExt cx="4021500" cy="3062887"/>
          </a:xfrm>
        </p:grpSpPr>
        <p:sp>
          <p:nvSpPr>
            <p:cNvPr id="6" name="Google Shape;1026;p58">
              <a:extLst>
                <a:ext uri="{FF2B5EF4-FFF2-40B4-BE49-F238E27FC236}">
                  <a16:creationId xmlns:a16="http://schemas.microsoft.com/office/drawing/2014/main" id="{35449DFA-306C-80B0-A1CF-B5E3FE1A1343}"/>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 name="Google Shape;1027;p58">
              <a:extLst>
                <a:ext uri="{FF2B5EF4-FFF2-40B4-BE49-F238E27FC236}">
                  <a16:creationId xmlns:a16="http://schemas.microsoft.com/office/drawing/2014/main" id="{C6C619C7-338C-C393-4B4F-D3F34AE5AFC9}"/>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8" name="Google Shape;1028;p58">
              <a:extLst>
                <a:ext uri="{FF2B5EF4-FFF2-40B4-BE49-F238E27FC236}">
                  <a16:creationId xmlns:a16="http://schemas.microsoft.com/office/drawing/2014/main" id="{70DBC2D8-D7EC-3EA4-D64B-5980503AC7B5}"/>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9" name="Google Shape;1029;p58">
            <a:extLst>
              <a:ext uri="{FF2B5EF4-FFF2-40B4-BE49-F238E27FC236}">
                <a16:creationId xmlns:a16="http://schemas.microsoft.com/office/drawing/2014/main" id="{B4BB7461-17F7-2E16-A2D6-DA723809A9DF}"/>
              </a:ext>
            </a:extLst>
          </p:cNvPr>
          <p:cNvPicPr preferRelativeResize="0"/>
          <p:nvPr/>
        </p:nvPicPr>
        <p:blipFill>
          <a:blip r:embed="rId3">
            <a:alphaModFix/>
          </a:blip>
          <a:stretch>
            <a:fillRect/>
          </a:stretch>
        </p:blipFill>
        <p:spPr>
          <a:xfrm>
            <a:off x="861483" y="2112282"/>
            <a:ext cx="3177900" cy="1787540"/>
          </a:xfrm>
          <a:prstGeom prst="rect">
            <a:avLst/>
          </a:prstGeom>
          <a:noFill/>
          <a:ln w="19050" cap="flat" cmpd="sng">
            <a:solidFill>
              <a:schemeClr val="dk2"/>
            </a:solidFill>
            <a:prstDash val="solid"/>
            <a:round/>
            <a:headEnd type="none" w="sm" len="sm"/>
            <a:tailEnd type="none" w="sm" len="sm"/>
          </a:ln>
        </p:spPr>
      </p:pic>
      <p:sp>
        <p:nvSpPr>
          <p:cNvPr id="636" name="Google Shape;636;p45"/>
          <p:cNvSpPr txBox="1">
            <a:spLocks noGrp="1"/>
          </p:cNvSpPr>
          <p:nvPr>
            <p:ph type="title"/>
          </p:nvPr>
        </p:nvSpPr>
        <p:spPr>
          <a:xfrm>
            <a:off x="719999" y="452649"/>
            <a:ext cx="6411742"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Biểu</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đồ</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tổng</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quan</a:t>
            </a:r>
            <a:r>
              <a:rPr lang="en" sz="2000" dirty="0">
                <a:latin typeface="Times New Roman" panose="02020603050405020304" pitchFamily="18" charset="0"/>
                <a:cs typeface="Times New Roman" panose="02020603050405020304" pitchFamily="18" charset="0"/>
              </a:rPr>
              <a:t> CSDL </a:t>
            </a:r>
            <a:r>
              <a:rPr lang="en" sz="2000" dirty="0" err="1">
                <a:latin typeface="Times New Roman" panose="02020603050405020304" pitchFamily="18" charset="0"/>
                <a:cs typeface="Times New Roman" panose="02020603050405020304" pitchFamily="18" charset="0"/>
              </a:rPr>
              <a:t>quản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lý</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nhân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sự</a:t>
            </a:r>
            <a:endParaRPr sz="200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 name="Snip Single Corner Rectangle 3">
            <a:extLst>
              <a:ext uri="{FF2B5EF4-FFF2-40B4-BE49-F238E27FC236}">
                <a16:creationId xmlns:a16="http://schemas.microsoft.com/office/drawing/2014/main" id="{C750FE52-43DC-4C81-C7E9-2CC82B3B9AD7}"/>
              </a:ext>
            </a:extLst>
          </p:cNvPr>
          <p:cNvSpPr/>
          <p:nvPr/>
        </p:nvSpPr>
        <p:spPr>
          <a:xfrm>
            <a:off x="805021" y="468200"/>
            <a:ext cx="5678906"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2. Khái quát quy trình xây dựng CSDL</a:t>
            </a:r>
          </a:p>
        </p:txBody>
      </p:sp>
      <p:pic>
        <p:nvPicPr>
          <p:cNvPr id="2" name="Picture 1">
            <a:extLst>
              <a:ext uri="{FF2B5EF4-FFF2-40B4-BE49-F238E27FC236}">
                <a16:creationId xmlns:a16="http://schemas.microsoft.com/office/drawing/2014/main" id="{FE80D6C2-8DCD-4F4F-7BB8-C264819B1A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7385" y="1683127"/>
            <a:ext cx="5400781" cy="3166612"/>
          </a:xfrm>
          <a:prstGeom prst="rect">
            <a:avLst/>
          </a:prstGeom>
        </p:spPr>
      </p:pic>
    </p:spTree>
    <p:extLst>
      <p:ext uri="{BB962C8B-B14F-4D97-AF65-F5344CB8AC3E}">
        <p14:creationId xmlns:p14="http://schemas.microsoft.com/office/powerpoint/2010/main" val="357664510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VN" sz="3000" dirty="0">
                <a:latin typeface="Times New Roman" panose="02020603050405020304" pitchFamily="18" charset="0"/>
                <a:cs typeface="Times New Roman" panose="02020603050405020304" pitchFamily="18" charset="0"/>
              </a:rPr>
              <a:t>Các giao tác trong CSDL quản lý nhân sự</a:t>
            </a:r>
            <a:endParaRPr sz="3000" dirty="0">
              <a:latin typeface="Times New Roman" panose="02020603050405020304" pitchFamily="18" charset="0"/>
              <a:cs typeface="Times New Roman" panose="02020603050405020304" pitchFamily="18" charset="0"/>
            </a:endParaRP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03.</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0773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719999" y="452649"/>
            <a:ext cx="6411742"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a:t>
            </a:r>
            <a:r>
              <a:rPr lang="en" sz="2000" dirty="0" err="1">
                <a:latin typeface="Times New Roman" panose="02020603050405020304" pitchFamily="18" charset="0"/>
                <a:cs typeface="Times New Roman" panose="02020603050405020304" pitchFamily="18" charset="0"/>
              </a:rPr>
              <a:t>Khái</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niệm</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về</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giao</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tác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xử</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lý</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trong</a:t>
            </a:r>
            <a:r>
              <a:rPr lang="en" sz="2000" dirty="0">
                <a:latin typeface="Times New Roman" panose="02020603050405020304" pitchFamily="18" charset="0"/>
                <a:cs typeface="Times New Roman" panose="02020603050405020304" pitchFamily="18" charset="0"/>
              </a:rPr>
              <a:t> CSDL</a:t>
            </a:r>
            <a:endParaRPr sz="200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Snip Single Corner Rectangle 9">
            <a:extLst>
              <a:ext uri="{FF2B5EF4-FFF2-40B4-BE49-F238E27FC236}">
                <a16:creationId xmlns:a16="http://schemas.microsoft.com/office/drawing/2014/main" id="{731B56AB-F415-7C4A-15C2-7FEA49248CFB}"/>
              </a:ext>
            </a:extLst>
          </p:cNvPr>
          <p:cNvSpPr/>
          <p:nvPr/>
        </p:nvSpPr>
        <p:spPr>
          <a:xfrm>
            <a:off x="805020" y="468200"/>
            <a:ext cx="6483913"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3. Các giao tác trong CSDL quản lý nhân sự</a:t>
            </a:r>
          </a:p>
        </p:txBody>
      </p:sp>
      <p:sp>
        <p:nvSpPr>
          <p:cNvPr id="2" name="Google Shape;578;p40">
            <a:extLst>
              <a:ext uri="{FF2B5EF4-FFF2-40B4-BE49-F238E27FC236}">
                <a16:creationId xmlns:a16="http://schemas.microsoft.com/office/drawing/2014/main" id="{4F58FCB6-8F86-40D6-A93B-781461C92D31}"/>
              </a:ext>
            </a:extLst>
          </p:cNvPr>
          <p:cNvSpPr txBox="1">
            <a:spLocks/>
          </p:cNvSpPr>
          <p:nvPr/>
        </p:nvSpPr>
        <p:spPr>
          <a:xfrm>
            <a:off x="327556" y="1638048"/>
            <a:ext cx="8202328" cy="2457414"/>
          </a:xfrm>
          <a:prstGeom prst="rect">
            <a:avLst/>
          </a:prstGeom>
          <a:noFill/>
          <a:ln>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1pPr>
            <a:lvl2pPr marL="914400" marR="0" lvl="1"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2pPr>
            <a:lvl3pPr marL="1371600" marR="0" lvl="2"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3pPr>
            <a:lvl4pPr marL="1828800" marR="0" lvl="3"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4pPr>
            <a:lvl5pPr marL="2286000" marR="0" lvl="4"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5pPr>
            <a:lvl6pPr marL="2743200" marR="0" lvl="5"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6pPr>
            <a:lvl7pPr marL="3200400" marR="0" lvl="6"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7pPr>
            <a:lvl8pPr marL="3657600" marR="0" lvl="7"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8pPr>
            <a:lvl9pPr marL="4114800" marR="0" lvl="8" indent="-317500" algn="l" rtl="0">
              <a:lnSpc>
                <a:spcPct val="115000"/>
              </a:lnSpc>
              <a:spcBef>
                <a:spcPts val="0"/>
              </a:spcBef>
              <a:spcAft>
                <a:spcPts val="0"/>
              </a:spcAft>
              <a:buClr>
                <a:srgbClr val="00FFDD"/>
              </a:buClr>
              <a:buSzPts val="1400"/>
              <a:buFont typeface="Spartan"/>
              <a:buChar char="■"/>
              <a:defRPr sz="1400" b="0" i="0" u="none" strike="noStrike" cap="none">
                <a:solidFill>
                  <a:schemeClr val="accent2"/>
                </a:solidFill>
                <a:latin typeface="Spartan"/>
                <a:ea typeface="Spartan"/>
                <a:cs typeface="Spartan"/>
                <a:sym typeface="Spartan"/>
              </a:defRPr>
            </a:lvl9pPr>
          </a:lstStyle>
          <a:p>
            <a:pPr marL="596900" indent="341313" algn="just">
              <a:lnSpc>
                <a:spcPct val="150000"/>
              </a:lnSpc>
              <a:buNone/>
            </a:pPr>
            <a:r>
              <a:rPr lang="vi-VN" dirty="0">
                <a:effectLst/>
                <a:latin typeface="Times New Roman" panose="02020603050405020304" pitchFamily="18" charset="0"/>
                <a:ea typeface="Calibri" panose="020F0502020204030204" pitchFamily="34" charset="0"/>
                <a:cs typeface="Times New Roman" panose="02020603050405020304" pitchFamily="18" charset="0"/>
              </a:rPr>
              <a:t>- Giao tác xử lý trong CSDL là một tập hợp các hoạt động thực hiện trên dữ liệu, được coi là một đơn vị làm việc không thể chia tách. Giao tác đảm bảo tính nhất quán, độ tin cậy và an toàn của cơ sở dữ liệu trong môi trường đa người dùng và đa nhiệm.</a:t>
            </a:r>
            <a:endParaRPr lang="en-VN" dirty="0">
              <a:effectLst/>
              <a:latin typeface="Times New Roman" panose="02020603050405020304" pitchFamily="18" charset="0"/>
              <a:ea typeface="Calibri" panose="020F0502020204030204" pitchFamily="34" charset="0"/>
              <a:cs typeface="Times New Roman" panose="02020603050405020304" pitchFamily="18" charset="0"/>
            </a:endParaRPr>
          </a:p>
          <a:p>
            <a:pPr marL="579438" indent="334963" algn="just">
              <a:lnSpc>
                <a:spcPct val="150000"/>
              </a:lnSpc>
              <a:spcAft>
                <a:spcPts val="800"/>
              </a:spcAft>
              <a:buNone/>
            </a:pPr>
            <a:r>
              <a:rPr lang="vi-VN" dirty="0">
                <a:effectLst/>
                <a:latin typeface="Times New Roman" panose="02020603050405020304" pitchFamily="18" charset="0"/>
                <a:ea typeface="Calibri" panose="020F0502020204030204" pitchFamily="34" charset="0"/>
                <a:cs typeface="Times New Roman" panose="02020603050405020304" pitchFamily="18" charset="0"/>
              </a:rPr>
              <a:t>- Một giao tác thường bao gồm các hoạt động như đọc dữ liệu, cập nhật dữ liệu, hoặc thay đổi cấu trúc cơ sở dữ liệu. Mục đích chính của giao tác là đảm bảo rằng các hoạt động được thực hiện thành công và dữ liệu không bị hỏng hoặc mất mát.</a:t>
            </a:r>
            <a:endParaRPr lang="en-VN"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Google Shape;932;p55">
            <a:extLst>
              <a:ext uri="{FF2B5EF4-FFF2-40B4-BE49-F238E27FC236}">
                <a16:creationId xmlns:a16="http://schemas.microsoft.com/office/drawing/2014/main" id="{32FB9F8C-BEF2-204C-F9AB-1C752AADE11A}"/>
              </a:ext>
            </a:extLst>
          </p:cNvPr>
          <p:cNvSpPr/>
          <p:nvPr/>
        </p:nvSpPr>
        <p:spPr>
          <a:xfrm>
            <a:off x="5559062" y="3033469"/>
            <a:ext cx="4206600" cy="2936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12" name="Google Shape;933;p55" title="Chart">
            <a:hlinkClick r:id="rId3"/>
            <a:extLst>
              <a:ext uri="{FF2B5EF4-FFF2-40B4-BE49-F238E27FC236}">
                <a16:creationId xmlns:a16="http://schemas.microsoft.com/office/drawing/2014/main" id="{FF9E956B-6749-BFE0-A794-B43DD3D12BB4}"/>
              </a:ext>
            </a:extLst>
          </p:cNvPr>
          <p:cNvPicPr preferRelativeResize="0"/>
          <p:nvPr/>
        </p:nvPicPr>
        <p:blipFill>
          <a:blip r:embed="rId4">
            <a:alphaModFix/>
          </a:blip>
          <a:stretch>
            <a:fillRect/>
          </a:stretch>
        </p:blipFill>
        <p:spPr>
          <a:xfrm>
            <a:off x="5544833" y="3164461"/>
            <a:ext cx="4051266" cy="2505012"/>
          </a:xfrm>
          <a:prstGeom prst="rect">
            <a:avLst/>
          </a:prstGeom>
          <a:noFill/>
          <a:ln>
            <a:noFill/>
          </a:ln>
        </p:spPr>
      </p:pic>
      <p:sp>
        <p:nvSpPr>
          <p:cNvPr id="13" name="Google Shape;939;p55">
            <a:extLst>
              <a:ext uri="{FF2B5EF4-FFF2-40B4-BE49-F238E27FC236}">
                <a16:creationId xmlns:a16="http://schemas.microsoft.com/office/drawing/2014/main" id="{196A9429-7AD0-41F2-D004-FF4CB500A9A4}"/>
              </a:ext>
            </a:extLst>
          </p:cNvPr>
          <p:cNvSpPr txBox="1"/>
          <p:nvPr/>
        </p:nvSpPr>
        <p:spPr>
          <a:xfrm>
            <a:off x="6271478"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1990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4" name="Google Shape;940;p55">
            <a:extLst>
              <a:ext uri="{FF2B5EF4-FFF2-40B4-BE49-F238E27FC236}">
                <a16:creationId xmlns:a16="http://schemas.microsoft.com/office/drawing/2014/main" id="{255493FD-EE19-D8B5-575F-1F6EE621927C}"/>
              </a:ext>
            </a:extLst>
          </p:cNvPr>
          <p:cNvSpPr txBox="1"/>
          <p:nvPr/>
        </p:nvSpPr>
        <p:spPr>
          <a:xfrm>
            <a:off x="7059954"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2000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5" name="Google Shape;941;p55">
            <a:extLst>
              <a:ext uri="{FF2B5EF4-FFF2-40B4-BE49-F238E27FC236}">
                <a16:creationId xmlns:a16="http://schemas.microsoft.com/office/drawing/2014/main" id="{B374102A-4DAC-361D-5750-832FFE5D7FB4}"/>
              </a:ext>
            </a:extLst>
          </p:cNvPr>
          <p:cNvSpPr txBox="1"/>
          <p:nvPr/>
        </p:nvSpPr>
        <p:spPr>
          <a:xfrm>
            <a:off x="7888784"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2010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6" name="Google Shape;942;p55">
            <a:extLst>
              <a:ext uri="{FF2B5EF4-FFF2-40B4-BE49-F238E27FC236}">
                <a16:creationId xmlns:a16="http://schemas.microsoft.com/office/drawing/2014/main" id="{2F925D3C-F9C1-8F20-7782-9632A078E1F5}"/>
              </a:ext>
            </a:extLst>
          </p:cNvPr>
          <p:cNvSpPr txBox="1"/>
          <p:nvPr/>
        </p:nvSpPr>
        <p:spPr>
          <a:xfrm>
            <a:off x="8689808"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2020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cxnSp>
        <p:nvCxnSpPr>
          <p:cNvPr id="17" name="Google Shape;950;p55">
            <a:extLst>
              <a:ext uri="{FF2B5EF4-FFF2-40B4-BE49-F238E27FC236}">
                <a16:creationId xmlns:a16="http://schemas.microsoft.com/office/drawing/2014/main" id="{E68AABD9-4163-1AD8-2C6F-92A144742797}"/>
              </a:ext>
            </a:extLst>
          </p:cNvPr>
          <p:cNvCxnSpPr/>
          <p:nvPr/>
        </p:nvCxnSpPr>
        <p:spPr>
          <a:xfrm>
            <a:off x="5929585" y="5480778"/>
            <a:ext cx="3674100" cy="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36760469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692719" y="641681"/>
            <a:ext cx="6568934"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Các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giao</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tác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được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sử</a:t>
            </a:r>
            <a:r>
              <a:rPr lang="en" sz="2000" dirty="0">
                <a:latin typeface="Times New Roman" panose="02020603050405020304" pitchFamily="18" charset="0"/>
                <a:cs typeface="Times New Roman" panose="02020603050405020304" pitchFamily="18" charset="0"/>
              </a:rPr>
              <a:t> d</a:t>
            </a:r>
            <a:r>
              <a:rPr lang="en-US" sz="2000" dirty="0">
                <a:latin typeface="Times New Roman" panose="02020603050405020304" pitchFamily="18" charset="0"/>
                <a:cs typeface="Times New Roman" panose="02020603050405020304" pitchFamily="18" charset="0"/>
              </a:rPr>
              <a:t>u</a:t>
            </a:r>
            <a:r>
              <a:rPr lang="en" sz="2000" dirty="0">
                <a:latin typeface="Times New Roman" panose="02020603050405020304" pitchFamily="18" charset="0"/>
                <a:cs typeface="Times New Roman" panose="02020603050405020304" pitchFamily="18" charset="0"/>
              </a:rPr>
              <a:t>ng </a:t>
            </a:r>
            <a:r>
              <a:rPr lang="en" sz="2000" dirty="0" err="1">
                <a:latin typeface="Times New Roman" panose="02020603050405020304" pitchFamily="18" charset="0"/>
                <a:cs typeface="Times New Roman" panose="02020603050405020304" pitchFamily="18" charset="0"/>
              </a:rPr>
              <a:t>trong</a:t>
            </a:r>
            <a:r>
              <a:rPr lang="en" sz="2000" dirty="0">
                <a:latin typeface="Times New Roman" panose="02020603050405020304" pitchFamily="18" charset="0"/>
                <a:cs typeface="Times New Roman" panose="02020603050405020304" pitchFamily="18" charset="0"/>
              </a:rPr>
              <a:t> CSDL </a:t>
            </a:r>
            <a:r>
              <a:rPr lang="en" sz="2000" dirty="0" err="1">
                <a:latin typeface="Times New Roman" panose="02020603050405020304" pitchFamily="18" charset="0"/>
                <a:cs typeface="Times New Roman" panose="02020603050405020304" pitchFamily="18" charset="0"/>
              </a:rPr>
              <a:t>quản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lý</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nhân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sự</a:t>
            </a:r>
            <a:br>
              <a:rPr lang="en" sz="2000" dirty="0">
                <a:latin typeface="Times New Roman" panose="02020603050405020304" pitchFamily="18" charset="0"/>
                <a:cs typeface="Times New Roman" panose="02020603050405020304" pitchFamily="18" charset="0"/>
              </a:rPr>
            </a:br>
            <a:r>
              <a:rPr lang="en" sz="2000" b="0" dirty="0">
                <a:latin typeface="Times New Roman" panose="02020603050405020304" pitchFamily="18" charset="0"/>
                <a:cs typeface="Times New Roman" panose="02020603050405020304" pitchFamily="18" charset="0"/>
              </a:rPr>
              <a:t>	- Giao </a:t>
            </a:r>
            <a:r>
              <a:rPr lang="en" sz="2000" b="0" dirty="0" err="1">
                <a:latin typeface="Times New Roman" panose="02020603050405020304" pitchFamily="18" charset="0"/>
                <a:cs typeface="Times New Roman" panose="02020603050405020304" pitchFamily="18" charset="0"/>
              </a:rPr>
              <a:t>tác</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quản</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lý</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tài</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khoản</a:t>
            </a:r>
            <a:endParaRPr sz="2000" b="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Snip Single Corner Rectangle 9">
            <a:extLst>
              <a:ext uri="{FF2B5EF4-FFF2-40B4-BE49-F238E27FC236}">
                <a16:creationId xmlns:a16="http://schemas.microsoft.com/office/drawing/2014/main" id="{731B56AB-F415-7C4A-15C2-7FEA49248CFB}"/>
              </a:ext>
            </a:extLst>
          </p:cNvPr>
          <p:cNvSpPr/>
          <p:nvPr/>
        </p:nvSpPr>
        <p:spPr>
          <a:xfrm>
            <a:off x="805020" y="468200"/>
            <a:ext cx="6483913"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3. Các giao tác trong CSDL quản lý nhân sự</a:t>
            </a:r>
          </a:p>
        </p:txBody>
      </p:sp>
      <p:sp>
        <p:nvSpPr>
          <p:cNvPr id="11" name="Google Shape;932;p55">
            <a:extLst>
              <a:ext uri="{FF2B5EF4-FFF2-40B4-BE49-F238E27FC236}">
                <a16:creationId xmlns:a16="http://schemas.microsoft.com/office/drawing/2014/main" id="{32FB9F8C-BEF2-204C-F9AB-1C752AADE11A}"/>
              </a:ext>
            </a:extLst>
          </p:cNvPr>
          <p:cNvSpPr/>
          <p:nvPr/>
        </p:nvSpPr>
        <p:spPr>
          <a:xfrm>
            <a:off x="5559062" y="3033469"/>
            <a:ext cx="4206600" cy="2936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12" name="Google Shape;933;p55" title="Chart">
            <a:hlinkClick r:id="rId3"/>
            <a:extLst>
              <a:ext uri="{FF2B5EF4-FFF2-40B4-BE49-F238E27FC236}">
                <a16:creationId xmlns:a16="http://schemas.microsoft.com/office/drawing/2014/main" id="{FF9E956B-6749-BFE0-A794-B43DD3D12BB4}"/>
              </a:ext>
            </a:extLst>
          </p:cNvPr>
          <p:cNvPicPr preferRelativeResize="0"/>
          <p:nvPr/>
        </p:nvPicPr>
        <p:blipFill>
          <a:blip r:embed="rId4">
            <a:alphaModFix/>
          </a:blip>
          <a:stretch>
            <a:fillRect/>
          </a:stretch>
        </p:blipFill>
        <p:spPr>
          <a:xfrm>
            <a:off x="5544833" y="3164461"/>
            <a:ext cx="4051266" cy="2505012"/>
          </a:xfrm>
          <a:prstGeom prst="rect">
            <a:avLst/>
          </a:prstGeom>
          <a:noFill/>
          <a:ln>
            <a:noFill/>
          </a:ln>
        </p:spPr>
      </p:pic>
      <p:sp>
        <p:nvSpPr>
          <p:cNvPr id="13" name="Google Shape;939;p55">
            <a:extLst>
              <a:ext uri="{FF2B5EF4-FFF2-40B4-BE49-F238E27FC236}">
                <a16:creationId xmlns:a16="http://schemas.microsoft.com/office/drawing/2014/main" id="{196A9429-7AD0-41F2-D004-FF4CB500A9A4}"/>
              </a:ext>
            </a:extLst>
          </p:cNvPr>
          <p:cNvSpPr txBox="1"/>
          <p:nvPr/>
        </p:nvSpPr>
        <p:spPr>
          <a:xfrm>
            <a:off x="6271478"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1990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4" name="Google Shape;940;p55">
            <a:extLst>
              <a:ext uri="{FF2B5EF4-FFF2-40B4-BE49-F238E27FC236}">
                <a16:creationId xmlns:a16="http://schemas.microsoft.com/office/drawing/2014/main" id="{255493FD-EE19-D8B5-575F-1F6EE621927C}"/>
              </a:ext>
            </a:extLst>
          </p:cNvPr>
          <p:cNvSpPr txBox="1"/>
          <p:nvPr/>
        </p:nvSpPr>
        <p:spPr>
          <a:xfrm>
            <a:off x="7059954"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2000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5" name="Google Shape;941;p55">
            <a:extLst>
              <a:ext uri="{FF2B5EF4-FFF2-40B4-BE49-F238E27FC236}">
                <a16:creationId xmlns:a16="http://schemas.microsoft.com/office/drawing/2014/main" id="{B374102A-4DAC-361D-5750-832FFE5D7FB4}"/>
              </a:ext>
            </a:extLst>
          </p:cNvPr>
          <p:cNvSpPr txBox="1"/>
          <p:nvPr/>
        </p:nvSpPr>
        <p:spPr>
          <a:xfrm>
            <a:off x="7888784"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2010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6" name="Google Shape;942;p55">
            <a:extLst>
              <a:ext uri="{FF2B5EF4-FFF2-40B4-BE49-F238E27FC236}">
                <a16:creationId xmlns:a16="http://schemas.microsoft.com/office/drawing/2014/main" id="{2F925D3C-F9C1-8F20-7782-9632A078E1F5}"/>
              </a:ext>
            </a:extLst>
          </p:cNvPr>
          <p:cNvSpPr txBox="1"/>
          <p:nvPr/>
        </p:nvSpPr>
        <p:spPr>
          <a:xfrm>
            <a:off x="8689808"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2020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cxnSp>
        <p:nvCxnSpPr>
          <p:cNvPr id="17" name="Google Shape;950;p55">
            <a:extLst>
              <a:ext uri="{FF2B5EF4-FFF2-40B4-BE49-F238E27FC236}">
                <a16:creationId xmlns:a16="http://schemas.microsoft.com/office/drawing/2014/main" id="{E68AABD9-4163-1AD8-2C6F-92A144742797}"/>
              </a:ext>
            </a:extLst>
          </p:cNvPr>
          <p:cNvCxnSpPr/>
          <p:nvPr/>
        </p:nvCxnSpPr>
        <p:spPr>
          <a:xfrm>
            <a:off x="5929585" y="5480778"/>
            <a:ext cx="3674100" cy="0"/>
          </a:xfrm>
          <a:prstGeom prst="straightConnector1">
            <a:avLst/>
          </a:prstGeom>
          <a:noFill/>
          <a:ln w="19050" cap="flat" cmpd="sng">
            <a:solidFill>
              <a:srgbClr val="FFFFFF"/>
            </a:solidFill>
            <a:prstDash val="solid"/>
            <a:round/>
            <a:headEnd type="none" w="med" len="med"/>
            <a:tailEnd type="none" w="med" len="med"/>
          </a:ln>
        </p:spPr>
      </p:cxnSp>
      <p:pic>
        <p:nvPicPr>
          <p:cNvPr id="3" name="Picture 2" descr="A picture containing text, font, line, screenshot&#10;&#10;Description automatically generated">
            <a:extLst>
              <a:ext uri="{FF2B5EF4-FFF2-40B4-BE49-F238E27FC236}">
                <a16:creationId xmlns:a16="http://schemas.microsoft.com/office/drawing/2014/main" id="{FD8538F2-6BC7-777D-CEFC-703094020AC0}"/>
              </a:ext>
            </a:extLst>
          </p:cNvPr>
          <p:cNvPicPr>
            <a:picLocks noChangeAspect="1"/>
          </p:cNvPicPr>
          <p:nvPr/>
        </p:nvPicPr>
        <p:blipFill>
          <a:blip r:embed="rId5"/>
          <a:stretch>
            <a:fillRect/>
          </a:stretch>
        </p:blipFill>
        <p:spPr>
          <a:xfrm>
            <a:off x="259463" y="1848336"/>
            <a:ext cx="5115807" cy="1446827"/>
          </a:xfrm>
          <a:prstGeom prst="rect">
            <a:avLst/>
          </a:prstGeom>
        </p:spPr>
      </p:pic>
      <p:pic>
        <p:nvPicPr>
          <p:cNvPr id="4" name="Picture 3" descr="A picture containing text, screenshot, font&#10;&#10;Description automatically generated">
            <a:extLst>
              <a:ext uri="{FF2B5EF4-FFF2-40B4-BE49-F238E27FC236}">
                <a16:creationId xmlns:a16="http://schemas.microsoft.com/office/drawing/2014/main" id="{7FAB55CC-341D-E8D7-D96F-3227B2323F4D}"/>
              </a:ext>
            </a:extLst>
          </p:cNvPr>
          <p:cNvPicPr>
            <a:picLocks noChangeAspect="1"/>
          </p:cNvPicPr>
          <p:nvPr/>
        </p:nvPicPr>
        <p:blipFill>
          <a:blip r:embed="rId6"/>
          <a:stretch>
            <a:fillRect/>
          </a:stretch>
        </p:blipFill>
        <p:spPr>
          <a:xfrm>
            <a:off x="259463" y="3323343"/>
            <a:ext cx="5248860" cy="1820157"/>
          </a:xfrm>
          <a:prstGeom prst="rect">
            <a:avLst/>
          </a:prstGeom>
        </p:spPr>
      </p:pic>
      <p:pic>
        <p:nvPicPr>
          <p:cNvPr id="5" name="Picture 4" descr="A picture containing text, screenshot, font&#10;&#10;Description automatically generated">
            <a:extLst>
              <a:ext uri="{FF2B5EF4-FFF2-40B4-BE49-F238E27FC236}">
                <a16:creationId xmlns:a16="http://schemas.microsoft.com/office/drawing/2014/main" id="{33EB7783-03F0-AD4B-CD5F-0F77250B7914}"/>
              </a:ext>
            </a:extLst>
          </p:cNvPr>
          <p:cNvPicPr>
            <a:picLocks noChangeAspect="1"/>
          </p:cNvPicPr>
          <p:nvPr/>
        </p:nvPicPr>
        <p:blipFill>
          <a:blip r:embed="rId7"/>
          <a:stretch>
            <a:fillRect/>
          </a:stretch>
        </p:blipFill>
        <p:spPr>
          <a:xfrm>
            <a:off x="5066789" y="2935998"/>
            <a:ext cx="4444287" cy="1599592"/>
          </a:xfrm>
          <a:prstGeom prst="rect">
            <a:avLst/>
          </a:prstGeom>
        </p:spPr>
      </p:pic>
    </p:spTree>
    <p:extLst>
      <p:ext uri="{BB962C8B-B14F-4D97-AF65-F5344CB8AC3E}">
        <p14:creationId xmlns:p14="http://schemas.microsoft.com/office/powerpoint/2010/main" val="133912796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692719" y="641681"/>
            <a:ext cx="6568934"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Các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giao</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tác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được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sử</a:t>
            </a:r>
            <a:r>
              <a:rPr lang="en" sz="2000" dirty="0">
                <a:latin typeface="Times New Roman" panose="02020603050405020304" pitchFamily="18" charset="0"/>
                <a:cs typeface="Times New Roman" panose="02020603050405020304" pitchFamily="18" charset="0"/>
              </a:rPr>
              <a:t> d</a:t>
            </a:r>
            <a:r>
              <a:rPr lang="en-US" sz="2000" dirty="0">
                <a:latin typeface="Times New Roman" panose="02020603050405020304" pitchFamily="18" charset="0"/>
                <a:cs typeface="Times New Roman" panose="02020603050405020304" pitchFamily="18" charset="0"/>
              </a:rPr>
              <a:t>u</a:t>
            </a:r>
            <a:r>
              <a:rPr lang="en" sz="2000" dirty="0">
                <a:latin typeface="Times New Roman" panose="02020603050405020304" pitchFamily="18" charset="0"/>
                <a:cs typeface="Times New Roman" panose="02020603050405020304" pitchFamily="18" charset="0"/>
              </a:rPr>
              <a:t>ng </a:t>
            </a:r>
            <a:r>
              <a:rPr lang="en" sz="2000" dirty="0" err="1">
                <a:latin typeface="Times New Roman" panose="02020603050405020304" pitchFamily="18" charset="0"/>
                <a:cs typeface="Times New Roman" panose="02020603050405020304" pitchFamily="18" charset="0"/>
              </a:rPr>
              <a:t>trong</a:t>
            </a:r>
            <a:r>
              <a:rPr lang="en" sz="2000" dirty="0">
                <a:latin typeface="Times New Roman" panose="02020603050405020304" pitchFamily="18" charset="0"/>
                <a:cs typeface="Times New Roman" panose="02020603050405020304" pitchFamily="18" charset="0"/>
              </a:rPr>
              <a:t> CSDL </a:t>
            </a:r>
            <a:r>
              <a:rPr lang="en" sz="2000" dirty="0" err="1">
                <a:latin typeface="Times New Roman" panose="02020603050405020304" pitchFamily="18" charset="0"/>
                <a:cs typeface="Times New Roman" panose="02020603050405020304" pitchFamily="18" charset="0"/>
              </a:rPr>
              <a:t>quản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lý</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nhân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sự</a:t>
            </a:r>
            <a:br>
              <a:rPr lang="en" sz="2000" dirty="0">
                <a:latin typeface="Times New Roman" panose="02020603050405020304" pitchFamily="18" charset="0"/>
                <a:cs typeface="Times New Roman" panose="02020603050405020304" pitchFamily="18" charset="0"/>
              </a:rPr>
            </a:br>
            <a:r>
              <a:rPr lang="en" sz="2000" b="0" dirty="0">
                <a:latin typeface="Times New Roman" panose="02020603050405020304" pitchFamily="18" charset="0"/>
                <a:cs typeface="Times New Roman" panose="02020603050405020304" pitchFamily="18" charset="0"/>
              </a:rPr>
              <a:t>	- Giao </a:t>
            </a:r>
            <a:r>
              <a:rPr lang="en" sz="2000" b="0" dirty="0" err="1">
                <a:latin typeface="Times New Roman" panose="02020603050405020304" pitchFamily="18" charset="0"/>
                <a:cs typeface="Times New Roman" panose="02020603050405020304" pitchFamily="18" charset="0"/>
              </a:rPr>
              <a:t>tác</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quản</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lý</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nhân</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viên</a:t>
            </a:r>
            <a:endParaRPr sz="2000" b="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Snip Single Corner Rectangle 9">
            <a:extLst>
              <a:ext uri="{FF2B5EF4-FFF2-40B4-BE49-F238E27FC236}">
                <a16:creationId xmlns:a16="http://schemas.microsoft.com/office/drawing/2014/main" id="{731B56AB-F415-7C4A-15C2-7FEA49248CFB}"/>
              </a:ext>
            </a:extLst>
          </p:cNvPr>
          <p:cNvSpPr/>
          <p:nvPr/>
        </p:nvSpPr>
        <p:spPr>
          <a:xfrm>
            <a:off x="805020" y="468200"/>
            <a:ext cx="6483913"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3. Các giao tác trong CSDL quản lý nhân sự</a:t>
            </a:r>
          </a:p>
        </p:txBody>
      </p:sp>
      <p:sp>
        <p:nvSpPr>
          <p:cNvPr id="11" name="Google Shape;932;p55">
            <a:extLst>
              <a:ext uri="{FF2B5EF4-FFF2-40B4-BE49-F238E27FC236}">
                <a16:creationId xmlns:a16="http://schemas.microsoft.com/office/drawing/2014/main" id="{32FB9F8C-BEF2-204C-F9AB-1C752AADE11A}"/>
              </a:ext>
            </a:extLst>
          </p:cNvPr>
          <p:cNvSpPr/>
          <p:nvPr/>
        </p:nvSpPr>
        <p:spPr>
          <a:xfrm>
            <a:off x="5559062" y="3033469"/>
            <a:ext cx="4206600" cy="2936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12" name="Google Shape;933;p55" title="Chart">
            <a:hlinkClick r:id="rId3"/>
            <a:extLst>
              <a:ext uri="{FF2B5EF4-FFF2-40B4-BE49-F238E27FC236}">
                <a16:creationId xmlns:a16="http://schemas.microsoft.com/office/drawing/2014/main" id="{FF9E956B-6749-BFE0-A794-B43DD3D12BB4}"/>
              </a:ext>
            </a:extLst>
          </p:cNvPr>
          <p:cNvPicPr preferRelativeResize="0"/>
          <p:nvPr/>
        </p:nvPicPr>
        <p:blipFill>
          <a:blip r:embed="rId4">
            <a:alphaModFix/>
          </a:blip>
          <a:stretch>
            <a:fillRect/>
          </a:stretch>
        </p:blipFill>
        <p:spPr>
          <a:xfrm>
            <a:off x="5544833" y="3164461"/>
            <a:ext cx="4051266" cy="2505012"/>
          </a:xfrm>
          <a:prstGeom prst="rect">
            <a:avLst/>
          </a:prstGeom>
          <a:noFill/>
          <a:ln>
            <a:noFill/>
          </a:ln>
        </p:spPr>
      </p:pic>
      <p:sp>
        <p:nvSpPr>
          <p:cNvPr id="13" name="Google Shape;939;p55">
            <a:extLst>
              <a:ext uri="{FF2B5EF4-FFF2-40B4-BE49-F238E27FC236}">
                <a16:creationId xmlns:a16="http://schemas.microsoft.com/office/drawing/2014/main" id="{196A9429-7AD0-41F2-D004-FF4CB500A9A4}"/>
              </a:ext>
            </a:extLst>
          </p:cNvPr>
          <p:cNvSpPr txBox="1"/>
          <p:nvPr/>
        </p:nvSpPr>
        <p:spPr>
          <a:xfrm>
            <a:off x="6271478"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1990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4" name="Google Shape;940;p55">
            <a:extLst>
              <a:ext uri="{FF2B5EF4-FFF2-40B4-BE49-F238E27FC236}">
                <a16:creationId xmlns:a16="http://schemas.microsoft.com/office/drawing/2014/main" id="{255493FD-EE19-D8B5-575F-1F6EE621927C}"/>
              </a:ext>
            </a:extLst>
          </p:cNvPr>
          <p:cNvSpPr txBox="1"/>
          <p:nvPr/>
        </p:nvSpPr>
        <p:spPr>
          <a:xfrm>
            <a:off x="7059954"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2000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5" name="Google Shape;941;p55">
            <a:extLst>
              <a:ext uri="{FF2B5EF4-FFF2-40B4-BE49-F238E27FC236}">
                <a16:creationId xmlns:a16="http://schemas.microsoft.com/office/drawing/2014/main" id="{B374102A-4DAC-361D-5750-832FFE5D7FB4}"/>
              </a:ext>
            </a:extLst>
          </p:cNvPr>
          <p:cNvSpPr txBox="1"/>
          <p:nvPr/>
        </p:nvSpPr>
        <p:spPr>
          <a:xfrm>
            <a:off x="7888784"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2010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6" name="Google Shape;942;p55">
            <a:extLst>
              <a:ext uri="{FF2B5EF4-FFF2-40B4-BE49-F238E27FC236}">
                <a16:creationId xmlns:a16="http://schemas.microsoft.com/office/drawing/2014/main" id="{2F925D3C-F9C1-8F20-7782-9632A078E1F5}"/>
              </a:ext>
            </a:extLst>
          </p:cNvPr>
          <p:cNvSpPr txBox="1"/>
          <p:nvPr/>
        </p:nvSpPr>
        <p:spPr>
          <a:xfrm>
            <a:off x="8689808"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2020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cxnSp>
        <p:nvCxnSpPr>
          <p:cNvPr id="17" name="Google Shape;950;p55">
            <a:extLst>
              <a:ext uri="{FF2B5EF4-FFF2-40B4-BE49-F238E27FC236}">
                <a16:creationId xmlns:a16="http://schemas.microsoft.com/office/drawing/2014/main" id="{E68AABD9-4163-1AD8-2C6F-92A144742797}"/>
              </a:ext>
            </a:extLst>
          </p:cNvPr>
          <p:cNvCxnSpPr/>
          <p:nvPr/>
        </p:nvCxnSpPr>
        <p:spPr>
          <a:xfrm>
            <a:off x="5929585" y="5480778"/>
            <a:ext cx="3674100" cy="0"/>
          </a:xfrm>
          <a:prstGeom prst="straightConnector1">
            <a:avLst/>
          </a:prstGeom>
          <a:noFill/>
          <a:ln w="19050" cap="flat" cmpd="sng">
            <a:solidFill>
              <a:srgbClr val="FFFFFF"/>
            </a:solidFill>
            <a:prstDash val="solid"/>
            <a:round/>
            <a:headEnd type="none" w="med" len="med"/>
            <a:tailEnd type="none" w="med" len="med"/>
          </a:ln>
        </p:spPr>
      </p:cxnSp>
      <p:pic>
        <p:nvPicPr>
          <p:cNvPr id="6" name="Picture 5">
            <a:extLst>
              <a:ext uri="{FF2B5EF4-FFF2-40B4-BE49-F238E27FC236}">
                <a16:creationId xmlns:a16="http://schemas.microsoft.com/office/drawing/2014/main" id="{C9D7F7CC-2A56-D10C-5609-EEA1CCE96315}"/>
              </a:ext>
            </a:extLst>
          </p:cNvPr>
          <p:cNvPicPr>
            <a:picLocks noChangeAspect="1"/>
          </p:cNvPicPr>
          <p:nvPr/>
        </p:nvPicPr>
        <p:blipFill>
          <a:blip r:embed="rId5"/>
          <a:stretch>
            <a:fillRect/>
          </a:stretch>
        </p:blipFill>
        <p:spPr>
          <a:xfrm>
            <a:off x="248014" y="1782444"/>
            <a:ext cx="3240873" cy="3361056"/>
          </a:xfrm>
          <a:prstGeom prst="rect">
            <a:avLst/>
          </a:prstGeom>
        </p:spPr>
      </p:pic>
      <p:pic>
        <p:nvPicPr>
          <p:cNvPr id="8" name="Picture 7">
            <a:extLst>
              <a:ext uri="{FF2B5EF4-FFF2-40B4-BE49-F238E27FC236}">
                <a16:creationId xmlns:a16="http://schemas.microsoft.com/office/drawing/2014/main" id="{47732F4C-9374-3661-D8C1-1EBFE5122897}"/>
              </a:ext>
            </a:extLst>
          </p:cNvPr>
          <p:cNvPicPr>
            <a:picLocks noChangeAspect="1"/>
          </p:cNvPicPr>
          <p:nvPr/>
        </p:nvPicPr>
        <p:blipFill>
          <a:blip r:embed="rId6"/>
          <a:stretch>
            <a:fillRect/>
          </a:stretch>
        </p:blipFill>
        <p:spPr>
          <a:xfrm>
            <a:off x="3583787" y="1782444"/>
            <a:ext cx="2508432" cy="3427311"/>
          </a:xfrm>
          <a:prstGeom prst="rect">
            <a:avLst/>
          </a:prstGeom>
        </p:spPr>
      </p:pic>
      <p:pic>
        <p:nvPicPr>
          <p:cNvPr id="18" name="Picture 17">
            <a:extLst>
              <a:ext uri="{FF2B5EF4-FFF2-40B4-BE49-F238E27FC236}">
                <a16:creationId xmlns:a16="http://schemas.microsoft.com/office/drawing/2014/main" id="{F040FB9B-5D23-A1CF-12BE-0BFBF70AC822}"/>
              </a:ext>
            </a:extLst>
          </p:cNvPr>
          <p:cNvPicPr>
            <a:picLocks noChangeAspect="1"/>
          </p:cNvPicPr>
          <p:nvPr/>
        </p:nvPicPr>
        <p:blipFill>
          <a:blip r:embed="rId7"/>
          <a:stretch>
            <a:fillRect/>
          </a:stretch>
        </p:blipFill>
        <p:spPr>
          <a:xfrm>
            <a:off x="5727771" y="2678928"/>
            <a:ext cx="4610149" cy="1425689"/>
          </a:xfrm>
          <a:prstGeom prst="rect">
            <a:avLst/>
          </a:prstGeom>
        </p:spPr>
      </p:pic>
    </p:spTree>
    <p:extLst>
      <p:ext uri="{BB962C8B-B14F-4D97-AF65-F5344CB8AC3E}">
        <p14:creationId xmlns:p14="http://schemas.microsoft.com/office/powerpoint/2010/main" val="50661945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692719" y="641681"/>
            <a:ext cx="6568934"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Các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giao</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tác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được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sử</a:t>
            </a:r>
            <a:r>
              <a:rPr lang="en" sz="2000" dirty="0">
                <a:latin typeface="Times New Roman" panose="02020603050405020304" pitchFamily="18" charset="0"/>
                <a:cs typeface="Times New Roman" panose="02020603050405020304" pitchFamily="18" charset="0"/>
              </a:rPr>
              <a:t> d</a:t>
            </a:r>
            <a:r>
              <a:rPr lang="en-US" sz="2000" dirty="0">
                <a:latin typeface="Times New Roman" panose="02020603050405020304" pitchFamily="18" charset="0"/>
                <a:cs typeface="Times New Roman" panose="02020603050405020304" pitchFamily="18" charset="0"/>
              </a:rPr>
              <a:t>u</a:t>
            </a:r>
            <a:r>
              <a:rPr lang="en" sz="2000" dirty="0">
                <a:latin typeface="Times New Roman" panose="02020603050405020304" pitchFamily="18" charset="0"/>
                <a:cs typeface="Times New Roman" panose="02020603050405020304" pitchFamily="18" charset="0"/>
              </a:rPr>
              <a:t>ng </a:t>
            </a:r>
            <a:r>
              <a:rPr lang="en" sz="2000" dirty="0" err="1">
                <a:latin typeface="Times New Roman" panose="02020603050405020304" pitchFamily="18" charset="0"/>
                <a:cs typeface="Times New Roman" panose="02020603050405020304" pitchFamily="18" charset="0"/>
              </a:rPr>
              <a:t>trong</a:t>
            </a:r>
            <a:r>
              <a:rPr lang="en" sz="2000" dirty="0">
                <a:latin typeface="Times New Roman" panose="02020603050405020304" pitchFamily="18" charset="0"/>
                <a:cs typeface="Times New Roman" panose="02020603050405020304" pitchFamily="18" charset="0"/>
              </a:rPr>
              <a:t> CSDL </a:t>
            </a:r>
            <a:r>
              <a:rPr lang="en" sz="2000" dirty="0" err="1">
                <a:latin typeface="Times New Roman" panose="02020603050405020304" pitchFamily="18" charset="0"/>
                <a:cs typeface="Times New Roman" panose="02020603050405020304" pitchFamily="18" charset="0"/>
              </a:rPr>
              <a:t>quản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lý</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nhân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sự</a:t>
            </a:r>
            <a:br>
              <a:rPr lang="en" sz="2000" dirty="0">
                <a:latin typeface="Times New Roman" panose="02020603050405020304" pitchFamily="18" charset="0"/>
                <a:cs typeface="Times New Roman" panose="02020603050405020304" pitchFamily="18" charset="0"/>
              </a:rPr>
            </a:br>
            <a:r>
              <a:rPr lang="en" sz="2000" b="0" dirty="0">
                <a:latin typeface="Times New Roman" panose="02020603050405020304" pitchFamily="18" charset="0"/>
                <a:cs typeface="Times New Roman" panose="02020603050405020304" pitchFamily="18" charset="0"/>
              </a:rPr>
              <a:t>	- Giao </a:t>
            </a:r>
            <a:r>
              <a:rPr lang="en" sz="2000" b="0" dirty="0" err="1">
                <a:latin typeface="Times New Roman" panose="02020603050405020304" pitchFamily="18" charset="0"/>
                <a:cs typeface="Times New Roman" panose="02020603050405020304" pitchFamily="18" charset="0"/>
              </a:rPr>
              <a:t>tác</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quản</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lý</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phòng</a:t>
            </a:r>
            <a:r>
              <a:rPr lang="en" sz="2000" b="0" dirty="0">
                <a:latin typeface="Times New Roman" panose="02020603050405020304" pitchFamily="18" charset="0"/>
                <a:cs typeface="Times New Roman" panose="02020603050405020304" pitchFamily="18" charset="0"/>
              </a:rPr>
              <a:t> ban</a:t>
            </a:r>
            <a:endParaRPr sz="2000" b="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Snip Single Corner Rectangle 9">
            <a:extLst>
              <a:ext uri="{FF2B5EF4-FFF2-40B4-BE49-F238E27FC236}">
                <a16:creationId xmlns:a16="http://schemas.microsoft.com/office/drawing/2014/main" id="{731B56AB-F415-7C4A-15C2-7FEA49248CFB}"/>
              </a:ext>
            </a:extLst>
          </p:cNvPr>
          <p:cNvSpPr/>
          <p:nvPr/>
        </p:nvSpPr>
        <p:spPr>
          <a:xfrm>
            <a:off x="805020" y="468200"/>
            <a:ext cx="6483913"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3. Các giao tác trong CSDL quản lý nhân sự</a:t>
            </a:r>
          </a:p>
        </p:txBody>
      </p:sp>
      <p:sp>
        <p:nvSpPr>
          <p:cNvPr id="11" name="Google Shape;932;p55">
            <a:extLst>
              <a:ext uri="{FF2B5EF4-FFF2-40B4-BE49-F238E27FC236}">
                <a16:creationId xmlns:a16="http://schemas.microsoft.com/office/drawing/2014/main" id="{32FB9F8C-BEF2-204C-F9AB-1C752AADE11A}"/>
              </a:ext>
            </a:extLst>
          </p:cNvPr>
          <p:cNvSpPr/>
          <p:nvPr/>
        </p:nvSpPr>
        <p:spPr>
          <a:xfrm>
            <a:off x="5559062" y="3033469"/>
            <a:ext cx="4206600" cy="2936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12" name="Google Shape;933;p55" title="Chart">
            <a:hlinkClick r:id="rId3"/>
            <a:extLst>
              <a:ext uri="{FF2B5EF4-FFF2-40B4-BE49-F238E27FC236}">
                <a16:creationId xmlns:a16="http://schemas.microsoft.com/office/drawing/2014/main" id="{FF9E956B-6749-BFE0-A794-B43DD3D12BB4}"/>
              </a:ext>
            </a:extLst>
          </p:cNvPr>
          <p:cNvPicPr preferRelativeResize="0"/>
          <p:nvPr/>
        </p:nvPicPr>
        <p:blipFill>
          <a:blip r:embed="rId4">
            <a:alphaModFix/>
          </a:blip>
          <a:stretch>
            <a:fillRect/>
          </a:stretch>
        </p:blipFill>
        <p:spPr>
          <a:xfrm>
            <a:off x="5544833" y="3164461"/>
            <a:ext cx="4051266" cy="2505012"/>
          </a:xfrm>
          <a:prstGeom prst="rect">
            <a:avLst/>
          </a:prstGeom>
          <a:noFill/>
          <a:ln>
            <a:noFill/>
          </a:ln>
        </p:spPr>
      </p:pic>
      <p:sp>
        <p:nvSpPr>
          <p:cNvPr id="13" name="Google Shape;939;p55">
            <a:extLst>
              <a:ext uri="{FF2B5EF4-FFF2-40B4-BE49-F238E27FC236}">
                <a16:creationId xmlns:a16="http://schemas.microsoft.com/office/drawing/2014/main" id="{196A9429-7AD0-41F2-D004-FF4CB500A9A4}"/>
              </a:ext>
            </a:extLst>
          </p:cNvPr>
          <p:cNvSpPr txBox="1"/>
          <p:nvPr/>
        </p:nvSpPr>
        <p:spPr>
          <a:xfrm>
            <a:off x="6271478"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1990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4" name="Google Shape;940;p55">
            <a:extLst>
              <a:ext uri="{FF2B5EF4-FFF2-40B4-BE49-F238E27FC236}">
                <a16:creationId xmlns:a16="http://schemas.microsoft.com/office/drawing/2014/main" id="{255493FD-EE19-D8B5-575F-1F6EE621927C}"/>
              </a:ext>
            </a:extLst>
          </p:cNvPr>
          <p:cNvSpPr txBox="1"/>
          <p:nvPr/>
        </p:nvSpPr>
        <p:spPr>
          <a:xfrm>
            <a:off x="7059954"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2000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5" name="Google Shape;941;p55">
            <a:extLst>
              <a:ext uri="{FF2B5EF4-FFF2-40B4-BE49-F238E27FC236}">
                <a16:creationId xmlns:a16="http://schemas.microsoft.com/office/drawing/2014/main" id="{B374102A-4DAC-361D-5750-832FFE5D7FB4}"/>
              </a:ext>
            </a:extLst>
          </p:cNvPr>
          <p:cNvSpPr txBox="1"/>
          <p:nvPr/>
        </p:nvSpPr>
        <p:spPr>
          <a:xfrm>
            <a:off x="7888784"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2010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6" name="Google Shape;942;p55">
            <a:extLst>
              <a:ext uri="{FF2B5EF4-FFF2-40B4-BE49-F238E27FC236}">
                <a16:creationId xmlns:a16="http://schemas.microsoft.com/office/drawing/2014/main" id="{2F925D3C-F9C1-8F20-7782-9632A078E1F5}"/>
              </a:ext>
            </a:extLst>
          </p:cNvPr>
          <p:cNvSpPr txBox="1"/>
          <p:nvPr/>
        </p:nvSpPr>
        <p:spPr>
          <a:xfrm>
            <a:off x="8689808"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2020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cxnSp>
        <p:nvCxnSpPr>
          <p:cNvPr id="17" name="Google Shape;950;p55">
            <a:extLst>
              <a:ext uri="{FF2B5EF4-FFF2-40B4-BE49-F238E27FC236}">
                <a16:creationId xmlns:a16="http://schemas.microsoft.com/office/drawing/2014/main" id="{E68AABD9-4163-1AD8-2C6F-92A144742797}"/>
              </a:ext>
            </a:extLst>
          </p:cNvPr>
          <p:cNvCxnSpPr/>
          <p:nvPr/>
        </p:nvCxnSpPr>
        <p:spPr>
          <a:xfrm>
            <a:off x="5929585" y="5480778"/>
            <a:ext cx="3674100" cy="0"/>
          </a:xfrm>
          <a:prstGeom prst="straightConnector1">
            <a:avLst/>
          </a:prstGeom>
          <a:noFill/>
          <a:ln w="19050" cap="flat" cmpd="sng">
            <a:solidFill>
              <a:srgbClr val="FFFFFF"/>
            </a:solidFill>
            <a:prstDash val="solid"/>
            <a:round/>
            <a:headEnd type="none" w="med" len="med"/>
            <a:tailEnd type="none" w="med" len="med"/>
          </a:ln>
        </p:spPr>
      </p:cxnSp>
      <p:pic>
        <p:nvPicPr>
          <p:cNvPr id="3" name="Picture 2">
            <a:extLst>
              <a:ext uri="{FF2B5EF4-FFF2-40B4-BE49-F238E27FC236}">
                <a16:creationId xmlns:a16="http://schemas.microsoft.com/office/drawing/2014/main" id="{65068DCD-FD87-1342-C61C-A17D02E11ADE}"/>
              </a:ext>
            </a:extLst>
          </p:cNvPr>
          <p:cNvPicPr>
            <a:picLocks noChangeAspect="1"/>
          </p:cNvPicPr>
          <p:nvPr/>
        </p:nvPicPr>
        <p:blipFill>
          <a:blip r:embed="rId5"/>
          <a:stretch>
            <a:fillRect/>
          </a:stretch>
        </p:blipFill>
        <p:spPr>
          <a:xfrm>
            <a:off x="173759" y="1782444"/>
            <a:ext cx="6288321" cy="1336151"/>
          </a:xfrm>
          <a:prstGeom prst="rect">
            <a:avLst/>
          </a:prstGeom>
        </p:spPr>
      </p:pic>
      <p:pic>
        <p:nvPicPr>
          <p:cNvPr id="5" name="Picture 4">
            <a:extLst>
              <a:ext uri="{FF2B5EF4-FFF2-40B4-BE49-F238E27FC236}">
                <a16:creationId xmlns:a16="http://schemas.microsoft.com/office/drawing/2014/main" id="{B19C340F-4E82-1DA8-AC22-170D0EF7915D}"/>
              </a:ext>
            </a:extLst>
          </p:cNvPr>
          <p:cNvPicPr>
            <a:picLocks noChangeAspect="1"/>
          </p:cNvPicPr>
          <p:nvPr/>
        </p:nvPicPr>
        <p:blipFill>
          <a:blip r:embed="rId6"/>
          <a:stretch>
            <a:fillRect/>
          </a:stretch>
        </p:blipFill>
        <p:spPr>
          <a:xfrm>
            <a:off x="177148" y="3164461"/>
            <a:ext cx="6284932" cy="1955949"/>
          </a:xfrm>
          <a:prstGeom prst="rect">
            <a:avLst/>
          </a:prstGeom>
        </p:spPr>
      </p:pic>
      <p:pic>
        <p:nvPicPr>
          <p:cNvPr id="9" name="Picture 8">
            <a:extLst>
              <a:ext uri="{FF2B5EF4-FFF2-40B4-BE49-F238E27FC236}">
                <a16:creationId xmlns:a16="http://schemas.microsoft.com/office/drawing/2014/main" id="{A0D0374F-B6C1-F867-FEBC-47DB4F0E1171}"/>
              </a:ext>
            </a:extLst>
          </p:cNvPr>
          <p:cNvPicPr>
            <a:picLocks noChangeAspect="1"/>
          </p:cNvPicPr>
          <p:nvPr/>
        </p:nvPicPr>
        <p:blipFill>
          <a:blip r:embed="rId7"/>
          <a:stretch>
            <a:fillRect/>
          </a:stretch>
        </p:blipFill>
        <p:spPr>
          <a:xfrm>
            <a:off x="4521115" y="3118595"/>
            <a:ext cx="4424297" cy="1709514"/>
          </a:xfrm>
          <a:prstGeom prst="rect">
            <a:avLst/>
          </a:prstGeom>
        </p:spPr>
      </p:pic>
    </p:spTree>
    <p:extLst>
      <p:ext uri="{BB962C8B-B14F-4D97-AF65-F5344CB8AC3E}">
        <p14:creationId xmlns:p14="http://schemas.microsoft.com/office/powerpoint/2010/main" val="16043005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692719" y="641681"/>
            <a:ext cx="6568934"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Các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giao</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tác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được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sử</a:t>
            </a:r>
            <a:r>
              <a:rPr lang="en" sz="2000" dirty="0">
                <a:latin typeface="Times New Roman" panose="02020603050405020304" pitchFamily="18" charset="0"/>
                <a:cs typeface="Times New Roman" panose="02020603050405020304" pitchFamily="18" charset="0"/>
              </a:rPr>
              <a:t> d</a:t>
            </a:r>
            <a:r>
              <a:rPr lang="en-US" sz="2000" dirty="0">
                <a:latin typeface="Times New Roman" panose="02020603050405020304" pitchFamily="18" charset="0"/>
                <a:cs typeface="Times New Roman" panose="02020603050405020304" pitchFamily="18" charset="0"/>
              </a:rPr>
              <a:t>u</a:t>
            </a:r>
            <a:r>
              <a:rPr lang="en" sz="2000" dirty="0">
                <a:latin typeface="Times New Roman" panose="02020603050405020304" pitchFamily="18" charset="0"/>
                <a:cs typeface="Times New Roman" panose="02020603050405020304" pitchFamily="18" charset="0"/>
              </a:rPr>
              <a:t>ng </a:t>
            </a:r>
            <a:r>
              <a:rPr lang="en" sz="2000" dirty="0" err="1">
                <a:latin typeface="Times New Roman" panose="02020603050405020304" pitchFamily="18" charset="0"/>
                <a:cs typeface="Times New Roman" panose="02020603050405020304" pitchFamily="18" charset="0"/>
              </a:rPr>
              <a:t>trong</a:t>
            </a:r>
            <a:r>
              <a:rPr lang="en" sz="2000" dirty="0">
                <a:latin typeface="Times New Roman" panose="02020603050405020304" pitchFamily="18" charset="0"/>
                <a:cs typeface="Times New Roman" panose="02020603050405020304" pitchFamily="18" charset="0"/>
              </a:rPr>
              <a:t> CSDL </a:t>
            </a:r>
            <a:r>
              <a:rPr lang="en" sz="2000" dirty="0" err="1">
                <a:latin typeface="Times New Roman" panose="02020603050405020304" pitchFamily="18" charset="0"/>
                <a:cs typeface="Times New Roman" panose="02020603050405020304" pitchFamily="18" charset="0"/>
              </a:rPr>
              <a:t>quản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lý</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nhân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sự</a:t>
            </a:r>
            <a:br>
              <a:rPr lang="en" sz="2000" dirty="0">
                <a:latin typeface="Times New Roman" panose="02020603050405020304" pitchFamily="18" charset="0"/>
                <a:cs typeface="Times New Roman" panose="02020603050405020304" pitchFamily="18" charset="0"/>
              </a:rPr>
            </a:br>
            <a:r>
              <a:rPr lang="en" sz="2000" b="0" dirty="0">
                <a:latin typeface="Times New Roman" panose="02020603050405020304" pitchFamily="18" charset="0"/>
                <a:cs typeface="Times New Roman" panose="02020603050405020304" pitchFamily="18" charset="0"/>
              </a:rPr>
              <a:t>	- Giao </a:t>
            </a:r>
            <a:r>
              <a:rPr lang="en" sz="2000" b="0" dirty="0" err="1">
                <a:latin typeface="Times New Roman" panose="02020603050405020304" pitchFamily="18" charset="0"/>
                <a:cs typeface="Times New Roman" panose="02020603050405020304" pitchFamily="18" charset="0"/>
              </a:rPr>
              <a:t>tác</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quản</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lý</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chức</a:t>
            </a:r>
            <a:r>
              <a:rPr lang="en" sz="2000" b="0" dirty="0">
                <a:latin typeface="Times New Roman" panose="02020603050405020304" pitchFamily="18" charset="0"/>
                <a:cs typeface="Times New Roman" panose="02020603050405020304" pitchFamily="18" charset="0"/>
              </a:rPr>
              <a:t> </a:t>
            </a:r>
            <a:r>
              <a:rPr lang="en" sz="2000" b="0" dirty="0" err="1">
                <a:latin typeface="Times New Roman" panose="02020603050405020304" pitchFamily="18" charset="0"/>
                <a:cs typeface="Times New Roman" panose="02020603050405020304" pitchFamily="18" charset="0"/>
              </a:rPr>
              <a:t>vụ</a:t>
            </a:r>
            <a:endParaRPr sz="2000" b="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Snip Single Corner Rectangle 9">
            <a:extLst>
              <a:ext uri="{FF2B5EF4-FFF2-40B4-BE49-F238E27FC236}">
                <a16:creationId xmlns:a16="http://schemas.microsoft.com/office/drawing/2014/main" id="{731B56AB-F415-7C4A-15C2-7FEA49248CFB}"/>
              </a:ext>
            </a:extLst>
          </p:cNvPr>
          <p:cNvSpPr/>
          <p:nvPr/>
        </p:nvSpPr>
        <p:spPr>
          <a:xfrm>
            <a:off x="805020" y="468200"/>
            <a:ext cx="6483913"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3. Các giao tác trong CSDL quản lý nhân sự</a:t>
            </a:r>
            <a:endParaRPr lang="en-VN" sz="2500" b="1" dirty="0">
              <a:solidFill>
                <a:schemeClr val="tx2">
                  <a:lumMod val="10000"/>
                </a:schemeClr>
              </a:solidFill>
            </a:endParaRPr>
          </a:p>
        </p:txBody>
      </p:sp>
      <p:sp>
        <p:nvSpPr>
          <p:cNvPr id="11" name="Google Shape;932;p55">
            <a:extLst>
              <a:ext uri="{FF2B5EF4-FFF2-40B4-BE49-F238E27FC236}">
                <a16:creationId xmlns:a16="http://schemas.microsoft.com/office/drawing/2014/main" id="{32FB9F8C-BEF2-204C-F9AB-1C752AADE11A}"/>
              </a:ext>
            </a:extLst>
          </p:cNvPr>
          <p:cNvSpPr/>
          <p:nvPr/>
        </p:nvSpPr>
        <p:spPr>
          <a:xfrm>
            <a:off x="5559062" y="3033469"/>
            <a:ext cx="4206600" cy="2936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933;p55" title="Chart">
            <a:hlinkClick r:id="rId3"/>
            <a:extLst>
              <a:ext uri="{FF2B5EF4-FFF2-40B4-BE49-F238E27FC236}">
                <a16:creationId xmlns:a16="http://schemas.microsoft.com/office/drawing/2014/main" id="{FF9E956B-6749-BFE0-A794-B43DD3D12BB4}"/>
              </a:ext>
            </a:extLst>
          </p:cNvPr>
          <p:cNvPicPr preferRelativeResize="0"/>
          <p:nvPr/>
        </p:nvPicPr>
        <p:blipFill>
          <a:blip r:embed="rId4">
            <a:alphaModFix/>
          </a:blip>
          <a:stretch>
            <a:fillRect/>
          </a:stretch>
        </p:blipFill>
        <p:spPr>
          <a:xfrm>
            <a:off x="5544833" y="3164461"/>
            <a:ext cx="4051266" cy="2505012"/>
          </a:xfrm>
          <a:prstGeom prst="rect">
            <a:avLst/>
          </a:prstGeom>
          <a:noFill/>
          <a:ln>
            <a:noFill/>
          </a:ln>
        </p:spPr>
      </p:pic>
      <p:sp>
        <p:nvSpPr>
          <p:cNvPr id="13" name="Google Shape;939;p55">
            <a:extLst>
              <a:ext uri="{FF2B5EF4-FFF2-40B4-BE49-F238E27FC236}">
                <a16:creationId xmlns:a16="http://schemas.microsoft.com/office/drawing/2014/main" id="{196A9429-7AD0-41F2-D004-FF4CB500A9A4}"/>
              </a:ext>
            </a:extLst>
          </p:cNvPr>
          <p:cNvSpPr txBox="1"/>
          <p:nvPr/>
        </p:nvSpPr>
        <p:spPr>
          <a:xfrm>
            <a:off x="6271478"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Spartan"/>
                <a:ea typeface="Spartan"/>
                <a:cs typeface="Spartan"/>
                <a:sym typeface="Spartan"/>
              </a:rPr>
              <a:t>1990</a:t>
            </a:r>
            <a:endParaRPr sz="900">
              <a:solidFill>
                <a:srgbClr val="FFFFFF"/>
              </a:solidFill>
              <a:latin typeface="Spartan"/>
              <a:ea typeface="Spartan"/>
              <a:cs typeface="Spartan"/>
              <a:sym typeface="Spartan"/>
            </a:endParaRPr>
          </a:p>
        </p:txBody>
      </p:sp>
      <p:sp>
        <p:nvSpPr>
          <p:cNvPr id="14" name="Google Shape;940;p55">
            <a:extLst>
              <a:ext uri="{FF2B5EF4-FFF2-40B4-BE49-F238E27FC236}">
                <a16:creationId xmlns:a16="http://schemas.microsoft.com/office/drawing/2014/main" id="{255493FD-EE19-D8B5-575F-1F6EE621927C}"/>
              </a:ext>
            </a:extLst>
          </p:cNvPr>
          <p:cNvSpPr txBox="1"/>
          <p:nvPr/>
        </p:nvSpPr>
        <p:spPr>
          <a:xfrm>
            <a:off x="7059954"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Spartan"/>
                <a:ea typeface="Spartan"/>
                <a:cs typeface="Spartan"/>
                <a:sym typeface="Spartan"/>
              </a:rPr>
              <a:t>2000</a:t>
            </a:r>
            <a:endParaRPr sz="900">
              <a:solidFill>
                <a:srgbClr val="FFFFFF"/>
              </a:solidFill>
              <a:latin typeface="Spartan"/>
              <a:ea typeface="Spartan"/>
              <a:cs typeface="Spartan"/>
              <a:sym typeface="Spartan"/>
            </a:endParaRPr>
          </a:p>
        </p:txBody>
      </p:sp>
      <p:sp>
        <p:nvSpPr>
          <p:cNvPr id="15" name="Google Shape;941;p55">
            <a:extLst>
              <a:ext uri="{FF2B5EF4-FFF2-40B4-BE49-F238E27FC236}">
                <a16:creationId xmlns:a16="http://schemas.microsoft.com/office/drawing/2014/main" id="{B374102A-4DAC-361D-5750-832FFE5D7FB4}"/>
              </a:ext>
            </a:extLst>
          </p:cNvPr>
          <p:cNvSpPr txBox="1"/>
          <p:nvPr/>
        </p:nvSpPr>
        <p:spPr>
          <a:xfrm>
            <a:off x="7888784"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Spartan"/>
                <a:ea typeface="Spartan"/>
                <a:cs typeface="Spartan"/>
                <a:sym typeface="Spartan"/>
              </a:rPr>
              <a:t>2010</a:t>
            </a:r>
            <a:endParaRPr sz="900">
              <a:solidFill>
                <a:srgbClr val="FFFFFF"/>
              </a:solidFill>
              <a:latin typeface="Spartan"/>
              <a:ea typeface="Spartan"/>
              <a:cs typeface="Spartan"/>
              <a:sym typeface="Spartan"/>
            </a:endParaRPr>
          </a:p>
        </p:txBody>
      </p:sp>
      <p:sp>
        <p:nvSpPr>
          <p:cNvPr id="16" name="Google Shape;942;p55">
            <a:extLst>
              <a:ext uri="{FF2B5EF4-FFF2-40B4-BE49-F238E27FC236}">
                <a16:creationId xmlns:a16="http://schemas.microsoft.com/office/drawing/2014/main" id="{2F925D3C-F9C1-8F20-7782-9632A078E1F5}"/>
              </a:ext>
            </a:extLst>
          </p:cNvPr>
          <p:cNvSpPr txBox="1"/>
          <p:nvPr/>
        </p:nvSpPr>
        <p:spPr>
          <a:xfrm>
            <a:off x="8689808"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Spartan"/>
                <a:ea typeface="Spartan"/>
                <a:cs typeface="Spartan"/>
                <a:sym typeface="Spartan"/>
              </a:rPr>
              <a:t>2020</a:t>
            </a:r>
            <a:endParaRPr sz="900">
              <a:solidFill>
                <a:srgbClr val="FFFFFF"/>
              </a:solidFill>
              <a:latin typeface="Spartan"/>
              <a:ea typeface="Spartan"/>
              <a:cs typeface="Spartan"/>
              <a:sym typeface="Spartan"/>
            </a:endParaRPr>
          </a:p>
        </p:txBody>
      </p:sp>
      <p:cxnSp>
        <p:nvCxnSpPr>
          <p:cNvPr id="17" name="Google Shape;950;p55">
            <a:extLst>
              <a:ext uri="{FF2B5EF4-FFF2-40B4-BE49-F238E27FC236}">
                <a16:creationId xmlns:a16="http://schemas.microsoft.com/office/drawing/2014/main" id="{E68AABD9-4163-1AD8-2C6F-92A144742797}"/>
              </a:ext>
            </a:extLst>
          </p:cNvPr>
          <p:cNvCxnSpPr/>
          <p:nvPr/>
        </p:nvCxnSpPr>
        <p:spPr>
          <a:xfrm>
            <a:off x="5929585" y="5480778"/>
            <a:ext cx="3674100" cy="0"/>
          </a:xfrm>
          <a:prstGeom prst="straightConnector1">
            <a:avLst/>
          </a:prstGeom>
          <a:noFill/>
          <a:ln w="19050" cap="flat" cmpd="sng">
            <a:solidFill>
              <a:srgbClr val="FFFFFF"/>
            </a:solidFill>
            <a:prstDash val="solid"/>
            <a:round/>
            <a:headEnd type="none" w="med" len="med"/>
            <a:tailEnd type="none" w="med" len="med"/>
          </a:ln>
        </p:spPr>
      </p:cxnSp>
      <p:pic>
        <p:nvPicPr>
          <p:cNvPr id="4" name="Picture 3">
            <a:extLst>
              <a:ext uri="{FF2B5EF4-FFF2-40B4-BE49-F238E27FC236}">
                <a16:creationId xmlns:a16="http://schemas.microsoft.com/office/drawing/2014/main" id="{03686F63-B6B5-9757-67E9-4C9B25506453}"/>
              </a:ext>
            </a:extLst>
          </p:cNvPr>
          <p:cNvPicPr>
            <a:picLocks noChangeAspect="1"/>
          </p:cNvPicPr>
          <p:nvPr/>
        </p:nvPicPr>
        <p:blipFill>
          <a:blip r:embed="rId5"/>
          <a:stretch>
            <a:fillRect/>
          </a:stretch>
        </p:blipFill>
        <p:spPr>
          <a:xfrm>
            <a:off x="298805" y="1904258"/>
            <a:ext cx="6192154" cy="1618507"/>
          </a:xfrm>
          <a:prstGeom prst="rect">
            <a:avLst/>
          </a:prstGeom>
        </p:spPr>
      </p:pic>
      <p:pic>
        <p:nvPicPr>
          <p:cNvPr id="7" name="Picture 6">
            <a:extLst>
              <a:ext uri="{FF2B5EF4-FFF2-40B4-BE49-F238E27FC236}">
                <a16:creationId xmlns:a16="http://schemas.microsoft.com/office/drawing/2014/main" id="{FFEEFAC5-BCED-7A7D-F27B-E3D912BA07BD}"/>
              </a:ext>
            </a:extLst>
          </p:cNvPr>
          <p:cNvPicPr>
            <a:picLocks noChangeAspect="1"/>
          </p:cNvPicPr>
          <p:nvPr/>
        </p:nvPicPr>
        <p:blipFill>
          <a:blip r:embed="rId6"/>
          <a:stretch>
            <a:fillRect/>
          </a:stretch>
        </p:blipFill>
        <p:spPr>
          <a:xfrm>
            <a:off x="298805" y="3589058"/>
            <a:ext cx="2725445" cy="1230665"/>
          </a:xfrm>
          <a:prstGeom prst="rect">
            <a:avLst/>
          </a:prstGeom>
        </p:spPr>
      </p:pic>
      <p:pic>
        <p:nvPicPr>
          <p:cNvPr id="18" name="Picture 17">
            <a:extLst>
              <a:ext uri="{FF2B5EF4-FFF2-40B4-BE49-F238E27FC236}">
                <a16:creationId xmlns:a16="http://schemas.microsoft.com/office/drawing/2014/main" id="{274E7618-5FBD-6782-B292-25A604030BF8}"/>
              </a:ext>
            </a:extLst>
          </p:cNvPr>
          <p:cNvPicPr>
            <a:picLocks noChangeAspect="1"/>
          </p:cNvPicPr>
          <p:nvPr/>
        </p:nvPicPr>
        <p:blipFill>
          <a:blip r:embed="rId7"/>
          <a:stretch>
            <a:fillRect/>
          </a:stretch>
        </p:blipFill>
        <p:spPr>
          <a:xfrm>
            <a:off x="3660543" y="3442821"/>
            <a:ext cx="4623964" cy="1683346"/>
          </a:xfrm>
          <a:prstGeom prst="rect">
            <a:avLst/>
          </a:prstGeom>
        </p:spPr>
      </p:pic>
    </p:spTree>
    <p:extLst>
      <p:ext uri="{BB962C8B-B14F-4D97-AF65-F5344CB8AC3E}">
        <p14:creationId xmlns:p14="http://schemas.microsoft.com/office/powerpoint/2010/main" val="277585220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VN" sz="3000" dirty="0">
                <a:latin typeface="Times New Roman" panose="02020603050405020304" pitchFamily="18" charset="0"/>
                <a:cs typeface="Times New Roman" panose="02020603050405020304" pitchFamily="18" charset="0"/>
              </a:rPr>
              <a:t>Phân quyền cho User trong CSDL quản lý nhân sự</a:t>
            </a:r>
            <a:endParaRPr sz="3000" dirty="0">
              <a:latin typeface="Times New Roman" panose="02020603050405020304" pitchFamily="18" charset="0"/>
              <a:cs typeface="Times New Roman" panose="02020603050405020304" pitchFamily="18" charset="0"/>
            </a:endParaRP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04.</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34377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719999" y="452649"/>
            <a:ext cx="6411742"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a:t>
            </a:r>
            <a:r>
              <a:rPr lang="en" sz="2000" dirty="0" err="1">
                <a:latin typeface="Times New Roman" panose="02020603050405020304" pitchFamily="18" charset="0"/>
                <a:cs typeface="Times New Roman" panose="02020603050405020304" pitchFamily="18" charset="0"/>
              </a:rPr>
              <a:t>Khái</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niệm</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phân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quyền</a:t>
            </a:r>
            <a:endParaRPr sz="200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78;p40">
            <a:extLst>
              <a:ext uri="{FF2B5EF4-FFF2-40B4-BE49-F238E27FC236}">
                <a16:creationId xmlns:a16="http://schemas.microsoft.com/office/drawing/2014/main" id="{4F58FCB6-8F86-40D6-A93B-781461C92D31}"/>
              </a:ext>
            </a:extLst>
          </p:cNvPr>
          <p:cNvSpPr txBox="1">
            <a:spLocks/>
          </p:cNvSpPr>
          <p:nvPr/>
        </p:nvSpPr>
        <p:spPr>
          <a:xfrm>
            <a:off x="327556" y="1638048"/>
            <a:ext cx="8202328" cy="2457414"/>
          </a:xfrm>
          <a:prstGeom prst="rect">
            <a:avLst/>
          </a:prstGeom>
          <a:noFill/>
          <a:ln>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1pPr>
            <a:lvl2pPr marL="914400" marR="0" lvl="1"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2pPr>
            <a:lvl3pPr marL="1371600" marR="0" lvl="2"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3pPr>
            <a:lvl4pPr marL="1828800" marR="0" lvl="3"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4pPr>
            <a:lvl5pPr marL="2286000" marR="0" lvl="4"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5pPr>
            <a:lvl6pPr marL="2743200" marR="0" lvl="5"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6pPr>
            <a:lvl7pPr marL="3200400" marR="0" lvl="6"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7pPr>
            <a:lvl8pPr marL="3657600" marR="0" lvl="7"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8pPr>
            <a:lvl9pPr marL="4114800" marR="0" lvl="8" indent="-317500" algn="l" rtl="0">
              <a:lnSpc>
                <a:spcPct val="115000"/>
              </a:lnSpc>
              <a:spcBef>
                <a:spcPts val="0"/>
              </a:spcBef>
              <a:spcAft>
                <a:spcPts val="0"/>
              </a:spcAft>
              <a:buClr>
                <a:srgbClr val="00FFDD"/>
              </a:buClr>
              <a:buSzPts val="1400"/>
              <a:buFont typeface="Spartan"/>
              <a:buChar char="■"/>
              <a:defRPr sz="1400" b="0" i="0" u="none" strike="noStrike" cap="none">
                <a:solidFill>
                  <a:schemeClr val="accent2"/>
                </a:solidFill>
                <a:latin typeface="Spartan"/>
                <a:ea typeface="Spartan"/>
                <a:cs typeface="Spartan"/>
                <a:sym typeface="Spartan"/>
              </a:defRPr>
            </a:lvl9pPr>
          </a:lstStyle>
          <a:p>
            <a:pPr indent="0" algn="just">
              <a:lnSpc>
                <a:spcPct val="150000"/>
              </a:lnSpc>
              <a:spcAft>
                <a:spcPts val="800"/>
              </a:spcAft>
              <a:buNone/>
            </a:pPr>
            <a:r>
              <a:rPr lang="vi-VN" sz="1800" dirty="0">
                <a:latin typeface="Times New Roman" panose="02020603050405020304" pitchFamily="18" charset="0"/>
                <a:ea typeface="Calibri" panose="020F0502020204030204" pitchFamily="34" charset="0"/>
                <a:cs typeface="Times New Roman" panose="02020603050405020304" pitchFamily="18" charset="0"/>
              </a:rPr>
              <a:t>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Phân quyền trong cơ sở dữ liệu (Database Authorization) là quá trình xác định và quản lý quyền truy cập của người dùng vào các đối tượng trong cơ sở dữ liệu. Quá trình này đảm bảo rằng người dùng chỉ có thể truy cập và thực hiện các hoạt động phù hợp với vai trò và quyền hạn của họ.</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Snip Single Corner Rectangle 9">
            <a:extLst>
              <a:ext uri="{FF2B5EF4-FFF2-40B4-BE49-F238E27FC236}">
                <a16:creationId xmlns:a16="http://schemas.microsoft.com/office/drawing/2014/main" id="{731B56AB-F415-7C4A-15C2-7FEA49248CFB}"/>
              </a:ext>
            </a:extLst>
          </p:cNvPr>
          <p:cNvSpPr/>
          <p:nvPr/>
        </p:nvSpPr>
        <p:spPr>
          <a:xfrm>
            <a:off x="805020" y="468200"/>
            <a:ext cx="6483913"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000" b="1" dirty="0">
                <a:solidFill>
                  <a:schemeClr val="tx2">
                    <a:lumMod val="10000"/>
                  </a:schemeClr>
                </a:solidFill>
                <a:latin typeface="Times New Roman" panose="02020603050405020304" pitchFamily="18" charset="0"/>
                <a:cs typeface="Times New Roman" panose="02020603050405020304" pitchFamily="18" charset="0"/>
              </a:rPr>
              <a:t>4. Phân quyền cho User trong CSDL quản lý nhân sự</a:t>
            </a:r>
            <a:endParaRPr lang="en-VN" sz="2000" b="1" dirty="0">
              <a:solidFill>
                <a:schemeClr val="tx2">
                  <a:lumMod val="10000"/>
                </a:schemeClr>
              </a:solidFill>
            </a:endParaRPr>
          </a:p>
        </p:txBody>
      </p:sp>
      <p:sp>
        <p:nvSpPr>
          <p:cNvPr id="11" name="Google Shape;932;p55">
            <a:extLst>
              <a:ext uri="{FF2B5EF4-FFF2-40B4-BE49-F238E27FC236}">
                <a16:creationId xmlns:a16="http://schemas.microsoft.com/office/drawing/2014/main" id="{32FB9F8C-BEF2-204C-F9AB-1C752AADE11A}"/>
              </a:ext>
            </a:extLst>
          </p:cNvPr>
          <p:cNvSpPr/>
          <p:nvPr/>
        </p:nvSpPr>
        <p:spPr>
          <a:xfrm>
            <a:off x="5559062" y="3033469"/>
            <a:ext cx="4206600" cy="2936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933;p55" title="Chart">
            <a:hlinkClick r:id="rId3"/>
            <a:extLst>
              <a:ext uri="{FF2B5EF4-FFF2-40B4-BE49-F238E27FC236}">
                <a16:creationId xmlns:a16="http://schemas.microsoft.com/office/drawing/2014/main" id="{FF9E956B-6749-BFE0-A794-B43DD3D12BB4}"/>
              </a:ext>
            </a:extLst>
          </p:cNvPr>
          <p:cNvPicPr preferRelativeResize="0"/>
          <p:nvPr/>
        </p:nvPicPr>
        <p:blipFill>
          <a:blip r:embed="rId4">
            <a:alphaModFix/>
          </a:blip>
          <a:stretch>
            <a:fillRect/>
          </a:stretch>
        </p:blipFill>
        <p:spPr>
          <a:xfrm>
            <a:off x="5544833" y="3164461"/>
            <a:ext cx="4051266" cy="2505012"/>
          </a:xfrm>
          <a:prstGeom prst="rect">
            <a:avLst/>
          </a:prstGeom>
          <a:noFill/>
          <a:ln>
            <a:noFill/>
          </a:ln>
        </p:spPr>
      </p:pic>
      <p:sp>
        <p:nvSpPr>
          <p:cNvPr id="13" name="Google Shape;939;p55">
            <a:extLst>
              <a:ext uri="{FF2B5EF4-FFF2-40B4-BE49-F238E27FC236}">
                <a16:creationId xmlns:a16="http://schemas.microsoft.com/office/drawing/2014/main" id="{196A9429-7AD0-41F2-D004-FF4CB500A9A4}"/>
              </a:ext>
            </a:extLst>
          </p:cNvPr>
          <p:cNvSpPr txBox="1"/>
          <p:nvPr/>
        </p:nvSpPr>
        <p:spPr>
          <a:xfrm>
            <a:off x="6271478"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Spartan"/>
                <a:ea typeface="Spartan"/>
                <a:cs typeface="Spartan"/>
                <a:sym typeface="Spartan"/>
              </a:rPr>
              <a:t>1990</a:t>
            </a:r>
            <a:endParaRPr sz="900">
              <a:solidFill>
                <a:srgbClr val="FFFFFF"/>
              </a:solidFill>
              <a:latin typeface="Spartan"/>
              <a:ea typeface="Spartan"/>
              <a:cs typeface="Spartan"/>
              <a:sym typeface="Spartan"/>
            </a:endParaRPr>
          </a:p>
        </p:txBody>
      </p:sp>
      <p:sp>
        <p:nvSpPr>
          <p:cNvPr id="14" name="Google Shape;940;p55">
            <a:extLst>
              <a:ext uri="{FF2B5EF4-FFF2-40B4-BE49-F238E27FC236}">
                <a16:creationId xmlns:a16="http://schemas.microsoft.com/office/drawing/2014/main" id="{255493FD-EE19-D8B5-575F-1F6EE621927C}"/>
              </a:ext>
            </a:extLst>
          </p:cNvPr>
          <p:cNvSpPr txBox="1"/>
          <p:nvPr/>
        </p:nvSpPr>
        <p:spPr>
          <a:xfrm>
            <a:off x="7059954"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Spartan"/>
                <a:ea typeface="Spartan"/>
                <a:cs typeface="Spartan"/>
                <a:sym typeface="Spartan"/>
              </a:rPr>
              <a:t>2000</a:t>
            </a:r>
            <a:endParaRPr sz="900">
              <a:solidFill>
                <a:srgbClr val="FFFFFF"/>
              </a:solidFill>
              <a:latin typeface="Spartan"/>
              <a:ea typeface="Spartan"/>
              <a:cs typeface="Spartan"/>
              <a:sym typeface="Spartan"/>
            </a:endParaRPr>
          </a:p>
        </p:txBody>
      </p:sp>
      <p:sp>
        <p:nvSpPr>
          <p:cNvPr id="15" name="Google Shape;941;p55">
            <a:extLst>
              <a:ext uri="{FF2B5EF4-FFF2-40B4-BE49-F238E27FC236}">
                <a16:creationId xmlns:a16="http://schemas.microsoft.com/office/drawing/2014/main" id="{B374102A-4DAC-361D-5750-832FFE5D7FB4}"/>
              </a:ext>
            </a:extLst>
          </p:cNvPr>
          <p:cNvSpPr txBox="1"/>
          <p:nvPr/>
        </p:nvSpPr>
        <p:spPr>
          <a:xfrm>
            <a:off x="7888784"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Spartan"/>
                <a:ea typeface="Spartan"/>
                <a:cs typeface="Spartan"/>
                <a:sym typeface="Spartan"/>
              </a:rPr>
              <a:t>2010</a:t>
            </a:r>
            <a:endParaRPr sz="900">
              <a:solidFill>
                <a:srgbClr val="FFFFFF"/>
              </a:solidFill>
              <a:latin typeface="Spartan"/>
              <a:ea typeface="Spartan"/>
              <a:cs typeface="Spartan"/>
              <a:sym typeface="Spartan"/>
            </a:endParaRPr>
          </a:p>
        </p:txBody>
      </p:sp>
      <p:sp>
        <p:nvSpPr>
          <p:cNvPr id="16" name="Google Shape;942;p55">
            <a:extLst>
              <a:ext uri="{FF2B5EF4-FFF2-40B4-BE49-F238E27FC236}">
                <a16:creationId xmlns:a16="http://schemas.microsoft.com/office/drawing/2014/main" id="{2F925D3C-F9C1-8F20-7782-9632A078E1F5}"/>
              </a:ext>
            </a:extLst>
          </p:cNvPr>
          <p:cNvSpPr txBox="1"/>
          <p:nvPr/>
        </p:nvSpPr>
        <p:spPr>
          <a:xfrm>
            <a:off x="8689808"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Spartan"/>
                <a:ea typeface="Spartan"/>
                <a:cs typeface="Spartan"/>
                <a:sym typeface="Spartan"/>
              </a:rPr>
              <a:t>2020</a:t>
            </a:r>
            <a:endParaRPr sz="900">
              <a:solidFill>
                <a:srgbClr val="FFFFFF"/>
              </a:solidFill>
              <a:latin typeface="Spartan"/>
              <a:ea typeface="Spartan"/>
              <a:cs typeface="Spartan"/>
              <a:sym typeface="Spartan"/>
            </a:endParaRPr>
          </a:p>
        </p:txBody>
      </p:sp>
      <p:cxnSp>
        <p:nvCxnSpPr>
          <p:cNvPr id="17" name="Google Shape;950;p55">
            <a:extLst>
              <a:ext uri="{FF2B5EF4-FFF2-40B4-BE49-F238E27FC236}">
                <a16:creationId xmlns:a16="http://schemas.microsoft.com/office/drawing/2014/main" id="{E68AABD9-4163-1AD8-2C6F-92A144742797}"/>
              </a:ext>
            </a:extLst>
          </p:cNvPr>
          <p:cNvCxnSpPr/>
          <p:nvPr/>
        </p:nvCxnSpPr>
        <p:spPr>
          <a:xfrm>
            <a:off x="5929585" y="5480778"/>
            <a:ext cx="3674100" cy="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18474459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3000">
              <a:schemeClr val="dk1"/>
            </a:gs>
            <a:gs pos="47000">
              <a:srgbClr val="088481"/>
            </a:gs>
            <a:gs pos="100000">
              <a:schemeClr val="dk2"/>
            </a:gs>
          </a:gsLst>
          <a:lin ang="2700006" scaled="0"/>
        </a:gradFill>
        <a:effectLst/>
      </p:bgPr>
    </p:bg>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8" name="Google Shape;538;p38"/>
          <p:cNvSpPr txBox="1">
            <a:spLocks noGrp="1"/>
          </p:cNvSpPr>
          <p:nvPr>
            <p:ph type="title" idx="4"/>
          </p:nvPr>
        </p:nvSpPr>
        <p:spPr>
          <a:xfrm>
            <a:off x="3497321" y="2920550"/>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sp>
        <p:nvSpPr>
          <p:cNvPr id="539" name="Google Shape;539;p38"/>
          <p:cNvSpPr txBox="1">
            <a:spLocks noGrp="1"/>
          </p:cNvSpPr>
          <p:nvPr>
            <p:ph type="title" idx="6"/>
          </p:nvPr>
        </p:nvSpPr>
        <p:spPr>
          <a:xfrm>
            <a:off x="4689896" y="1622650"/>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02.</a:t>
            </a:r>
            <a:endParaRPr>
              <a:latin typeface="Times New Roman" panose="02020603050405020304" pitchFamily="18" charset="0"/>
              <a:cs typeface="Times New Roman" panose="02020603050405020304" pitchFamily="18" charset="0"/>
            </a:endParaRPr>
          </a:p>
        </p:txBody>
      </p:sp>
      <p:sp>
        <p:nvSpPr>
          <p:cNvPr id="540" name="Google Shape;540;p38"/>
          <p:cNvSpPr txBox="1">
            <a:spLocks noGrp="1"/>
          </p:cNvSpPr>
          <p:nvPr>
            <p:ph type="title" idx="3"/>
          </p:nvPr>
        </p:nvSpPr>
        <p:spPr>
          <a:xfrm>
            <a:off x="3497321" y="1622650"/>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sp>
        <p:nvSpPr>
          <p:cNvPr id="541" name="Google Shape;541;p38"/>
          <p:cNvSpPr txBox="1">
            <a:spLocks noGrp="1"/>
          </p:cNvSpPr>
          <p:nvPr>
            <p:ph type="title" idx="5"/>
          </p:nvPr>
        </p:nvSpPr>
        <p:spPr>
          <a:xfrm>
            <a:off x="4689896" y="2920550"/>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04.</a:t>
            </a:r>
            <a:endParaRPr>
              <a:latin typeface="Times New Roman" panose="02020603050405020304" pitchFamily="18" charset="0"/>
              <a:cs typeface="Times New Roman" panose="02020603050405020304" pitchFamily="18" charset="0"/>
            </a:endParaRPr>
          </a:p>
        </p:txBody>
      </p:sp>
      <p:sp>
        <p:nvSpPr>
          <p:cNvPr id="542" name="Google Shape;542;p38"/>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TABLE OF CONTENTS</a:t>
            </a:r>
            <a:endParaRPr>
              <a:latin typeface="Times New Roman" panose="02020603050405020304" pitchFamily="18" charset="0"/>
              <a:cs typeface="Times New Roman" panose="02020603050405020304" pitchFamily="18" charset="0"/>
            </a:endParaRPr>
          </a:p>
        </p:txBody>
      </p:sp>
      <p:sp>
        <p:nvSpPr>
          <p:cNvPr id="543" name="Google Shape;543;p38"/>
          <p:cNvSpPr txBox="1">
            <a:spLocks noGrp="1"/>
          </p:cNvSpPr>
          <p:nvPr>
            <p:ph type="subTitle" idx="1"/>
          </p:nvPr>
        </p:nvSpPr>
        <p:spPr>
          <a:xfrm>
            <a:off x="720000" y="1622650"/>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Times New Roman" panose="02020603050405020304" pitchFamily="18" charset="0"/>
                <a:cs typeface="Times New Roman" panose="02020603050405020304" pitchFamily="18" charset="0"/>
              </a:rPr>
              <a:t>Our company</a:t>
            </a:r>
            <a:endParaRPr>
              <a:latin typeface="Times New Roman" panose="02020603050405020304" pitchFamily="18" charset="0"/>
              <a:cs typeface="Times New Roman" panose="02020603050405020304" pitchFamily="18" charset="0"/>
            </a:endParaRPr>
          </a:p>
        </p:txBody>
      </p:sp>
      <p:sp>
        <p:nvSpPr>
          <p:cNvPr id="544" name="Google Shape;544;p38"/>
          <p:cNvSpPr txBox="1">
            <a:spLocks noGrp="1"/>
          </p:cNvSpPr>
          <p:nvPr>
            <p:ph type="subTitle" idx="2"/>
          </p:nvPr>
        </p:nvSpPr>
        <p:spPr>
          <a:xfrm>
            <a:off x="716600" y="1989652"/>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Times New Roman" panose="02020603050405020304" pitchFamily="18" charset="0"/>
                <a:cs typeface="Times New Roman" panose="02020603050405020304" pitchFamily="18" charset="0"/>
              </a:rPr>
              <a:t>You can describe the topic of the section here</a:t>
            </a:r>
            <a:endParaRPr>
              <a:latin typeface="Times New Roman" panose="02020603050405020304" pitchFamily="18" charset="0"/>
              <a:cs typeface="Times New Roman" panose="02020603050405020304" pitchFamily="18" charset="0"/>
            </a:endParaRPr>
          </a:p>
          <a:p>
            <a:pPr marL="0" lvl="0" indent="0" algn="r"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5" name="Google Shape;545;p38"/>
          <p:cNvSpPr txBox="1">
            <a:spLocks noGrp="1"/>
          </p:cNvSpPr>
          <p:nvPr>
            <p:ph type="subTitle" idx="7"/>
          </p:nvPr>
        </p:nvSpPr>
        <p:spPr>
          <a:xfrm>
            <a:off x="720000" y="2920550"/>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Times New Roman" panose="02020603050405020304" pitchFamily="18" charset="0"/>
                <a:cs typeface="Times New Roman" panose="02020603050405020304" pitchFamily="18" charset="0"/>
              </a:rPr>
              <a:t>Our clients</a:t>
            </a:r>
            <a:endParaRPr>
              <a:latin typeface="Times New Roman" panose="02020603050405020304" pitchFamily="18" charset="0"/>
              <a:cs typeface="Times New Roman" panose="02020603050405020304" pitchFamily="18" charset="0"/>
            </a:endParaRPr>
          </a:p>
        </p:txBody>
      </p:sp>
      <p:sp>
        <p:nvSpPr>
          <p:cNvPr id="546" name="Google Shape;546;p38"/>
          <p:cNvSpPr txBox="1">
            <a:spLocks noGrp="1"/>
          </p:cNvSpPr>
          <p:nvPr>
            <p:ph type="subTitle" idx="8"/>
          </p:nvPr>
        </p:nvSpPr>
        <p:spPr>
          <a:xfrm>
            <a:off x="713175" y="3287953"/>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Times New Roman" panose="02020603050405020304" pitchFamily="18" charset="0"/>
                <a:cs typeface="Times New Roman" panose="02020603050405020304" pitchFamily="18" charset="0"/>
              </a:rPr>
              <a:t>You can describe the topic of the section here</a:t>
            </a:r>
            <a:endParaRPr>
              <a:latin typeface="Times New Roman" panose="02020603050405020304" pitchFamily="18" charset="0"/>
              <a:cs typeface="Times New Roman" panose="02020603050405020304" pitchFamily="18" charset="0"/>
            </a:endParaRPr>
          </a:p>
          <a:p>
            <a:pPr marL="0" lvl="0" indent="0" algn="r"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7" name="Google Shape;547;p38"/>
          <p:cNvSpPr txBox="1">
            <a:spLocks noGrp="1"/>
          </p:cNvSpPr>
          <p:nvPr>
            <p:ph type="subTitle" idx="9"/>
          </p:nvPr>
        </p:nvSpPr>
        <p:spPr>
          <a:xfrm>
            <a:off x="5856625" y="1622650"/>
            <a:ext cx="2574300" cy="36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Our services</a:t>
            </a:r>
            <a:endParaRPr>
              <a:latin typeface="Times New Roman" panose="02020603050405020304" pitchFamily="18" charset="0"/>
              <a:cs typeface="Times New Roman" panose="02020603050405020304" pitchFamily="18" charset="0"/>
            </a:endParaRPr>
          </a:p>
        </p:txBody>
      </p:sp>
      <p:sp>
        <p:nvSpPr>
          <p:cNvPr id="548" name="Google Shape;548;p38"/>
          <p:cNvSpPr txBox="1">
            <a:spLocks noGrp="1"/>
          </p:cNvSpPr>
          <p:nvPr>
            <p:ph type="subTitle" idx="13"/>
          </p:nvPr>
        </p:nvSpPr>
        <p:spPr>
          <a:xfrm>
            <a:off x="5849804" y="1989652"/>
            <a:ext cx="257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You can describe the topic of the section here</a:t>
            </a: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9" name="Google Shape;549;p38"/>
          <p:cNvSpPr txBox="1">
            <a:spLocks noGrp="1"/>
          </p:cNvSpPr>
          <p:nvPr>
            <p:ph type="subTitle" idx="14"/>
          </p:nvPr>
        </p:nvSpPr>
        <p:spPr>
          <a:xfrm>
            <a:off x="5863500" y="2920550"/>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Expected projection</a:t>
            </a:r>
            <a:endParaRPr>
              <a:latin typeface="Times New Roman" panose="02020603050405020304" pitchFamily="18" charset="0"/>
              <a:cs typeface="Times New Roman" panose="02020603050405020304" pitchFamily="18" charset="0"/>
            </a:endParaRPr>
          </a:p>
        </p:txBody>
      </p:sp>
      <p:sp>
        <p:nvSpPr>
          <p:cNvPr id="550" name="Google Shape;550;p38"/>
          <p:cNvSpPr txBox="1">
            <a:spLocks noGrp="1"/>
          </p:cNvSpPr>
          <p:nvPr>
            <p:ph type="subTitle" idx="15"/>
          </p:nvPr>
        </p:nvSpPr>
        <p:spPr>
          <a:xfrm>
            <a:off x="5856675" y="3287953"/>
            <a:ext cx="257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You can describe the topic of the section here</a:t>
            </a:r>
            <a:endParaRPr>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8142FAD-3DE8-26FD-3489-4ADF5A9CEADC}"/>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719999" y="452649"/>
            <a:ext cx="6411742"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a:t>
            </a:r>
            <a:r>
              <a:rPr lang="en" sz="2000" dirty="0" err="1">
                <a:latin typeface="Times New Roman" panose="02020603050405020304" pitchFamily="18" charset="0"/>
                <a:cs typeface="Times New Roman" panose="02020603050405020304" pitchFamily="18" charset="0"/>
              </a:rPr>
              <a:t>Phân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quyền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trong</a:t>
            </a:r>
            <a:r>
              <a:rPr lang="en" sz="2000" dirty="0">
                <a:latin typeface="Times New Roman" panose="02020603050405020304" pitchFamily="18" charset="0"/>
                <a:cs typeface="Times New Roman" panose="02020603050405020304" pitchFamily="18" charset="0"/>
              </a:rPr>
              <a:t> CSDL</a:t>
            </a:r>
            <a:endParaRPr sz="200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78;p40">
            <a:extLst>
              <a:ext uri="{FF2B5EF4-FFF2-40B4-BE49-F238E27FC236}">
                <a16:creationId xmlns:a16="http://schemas.microsoft.com/office/drawing/2014/main" id="{4F58FCB6-8F86-40D6-A93B-781461C92D31}"/>
              </a:ext>
            </a:extLst>
          </p:cNvPr>
          <p:cNvSpPr txBox="1">
            <a:spLocks/>
          </p:cNvSpPr>
          <p:nvPr/>
        </p:nvSpPr>
        <p:spPr>
          <a:xfrm>
            <a:off x="-210331" y="1509457"/>
            <a:ext cx="9241630" cy="3751870"/>
          </a:xfrm>
          <a:prstGeom prst="rect">
            <a:avLst/>
          </a:prstGeom>
          <a:noFill/>
          <a:ln>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1pPr>
            <a:lvl2pPr marL="914400" marR="0" lvl="1"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2pPr>
            <a:lvl3pPr marL="1371600" marR="0" lvl="2"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3pPr>
            <a:lvl4pPr marL="1828800" marR="0" lvl="3"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4pPr>
            <a:lvl5pPr marL="2286000" marR="0" lvl="4"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5pPr>
            <a:lvl6pPr marL="2743200" marR="0" lvl="5"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6pPr>
            <a:lvl7pPr marL="3200400" marR="0" lvl="6"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7pPr>
            <a:lvl8pPr marL="3657600" marR="0" lvl="7"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8pPr>
            <a:lvl9pPr marL="4114800" marR="0" lvl="8" indent="-317500" algn="l" rtl="0">
              <a:lnSpc>
                <a:spcPct val="115000"/>
              </a:lnSpc>
              <a:spcBef>
                <a:spcPts val="0"/>
              </a:spcBef>
              <a:spcAft>
                <a:spcPts val="0"/>
              </a:spcAft>
              <a:buClr>
                <a:srgbClr val="00FFDD"/>
              </a:buClr>
              <a:buSzPts val="1400"/>
              <a:buFont typeface="Spartan"/>
              <a:buChar char="■"/>
              <a:defRPr sz="1400" b="0" i="0" u="none" strike="noStrike" cap="none">
                <a:solidFill>
                  <a:schemeClr val="accent2"/>
                </a:solidFill>
                <a:latin typeface="Spartan"/>
                <a:ea typeface="Spartan"/>
                <a:cs typeface="Spartan"/>
                <a:sym typeface="Spartan"/>
              </a:defRPr>
            </a:lvl9pPr>
          </a:lstStyle>
          <a:p>
            <a:pPr indent="0" algn="just">
              <a:lnSpc>
                <a:spcPct val="150000"/>
              </a:lnSpc>
              <a:buNone/>
            </a:pPr>
            <a:r>
              <a:rPr lang="vi-VN" sz="1100" dirty="0">
                <a:effectLst/>
                <a:latin typeface="Times New Roman" panose="02020603050405020304" pitchFamily="18" charset="0"/>
                <a:ea typeface="Calibri" panose="020F0502020204030204" pitchFamily="34" charset="0"/>
                <a:cs typeface="Times New Roman" panose="02020603050405020304" pitchFamily="18" charset="0"/>
              </a:rPr>
              <a:t>- Phân quyền trong cơ sở dữ liệu có thể được thực hiện thông qua các đối tượng sau:</a:t>
            </a:r>
            <a:endParaRPr lang="en-VN" sz="1100" dirty="0">
              <a:effectLst/>
              <a:latin typeface="Calibri" panose="020F0502020204030204" pitchFamily="34" charset="0"/>
              <a:ea typeface="Calibri" panose="020F0502020204030204" pitchFamily="34" charset="0"/>
              <a:cs typeface="Times New Roman" panose="02020603050405020304" pitchFamily="18" charset="0"/>
            </a:endParaRPr>
          </a:p>
          <a:p>
            <a:pPr marL="579438" indent="334963" algn="just">
              <a:lnSpc>
                <a:spcPct val="150000"/>
              </a:lnSpc>
              <a:buNone/>
            </a:pPr>
            <a:r>
              <a:rPr lang="vi-VN" sz="1100" dirty="0">
                <a:effectLst/>
                <a:latin typeface="Times New Roman" panose="02020603050405020304" pitchFamily="18" charset="0"/>
                <a:ea typeface="Calibri" panose="020F0502020204030204" pitchFamily="34" charset="0"/>
                <a:cs typeface="Times New Roman" panose="02020603050405020304" pitchFamily="18" charset="0"/>
              </a:rPr>
              <a:t>+ Người dùng và vai trò (User and Role-based): Cơ sở dữ liệu có thể định nghĩa các người dùng và vai trò (roles) khác nhau. Mỗi người dùng được gán một hoặc nhiều vai trò, và vai trò quyết định quyền truy cập của người dùng đó vào các đối tượng trong cơ sở dữ liệu.</a:t>
            </a:r>
            <a:endParaRPr lang="en-VN" sz="1100" dirty="0">
              <a:effectLst/>
              <a:latin typeface="Calibri" panose="020F0502020204030204" pitchFamily="34" charset="0"/>
              <a:ea typeface="Calibri" panose="020F0502020204030204" pitchFamily="34" charset="0"/>
              <a:cs typeface="Times New Roman" panose="02020603050405020304" pitchFamily="18" charset="0"/>
            </a:endParaRPr>
          </a:p>
          <a:p>
            <a:pPr marL="538163" indent="376238" algn="just">
              <a:lnSpc>
                <a:spcPct val="150000"/>
              </a:lnSpc>
              <a:buNone/>
            </a:pPr>
            <a:r>
              <a:rPr lang="vi-VN" sz="1100" dirty="0">
                <a:effectLst/>
                <a:latin typeface="Times New Roman" panose="02020603050405020304" pitchFamily="18" charset="0"/>
                <a:ea typeface="Calibri" panose="020F0502020204030204" pitchFamily="34" charset="0"/>
                <a:cs typeface="Times New Roman" panose="02020603050405020304" pitchFamily="18" charset="0"/>
              </a:rPr>
              <a:t>+ Quyền đối tượng (Object-level permissions): Cơ sở dữ liệu có thể xác định quyền truy cập riêng cho từng đối tượng (bảng, thủ tục, chế độ xem, v.v.). Các quyền này có thể bao gồm quyền SELECT (truy vấn), INSERT (chèn dữ liệu mới), UPDATE (cập nhật dữ liệu), DELETE (xóa dữ liệu) và các quyền khác.</a:t>
            </a:r>
            <a:endParaRPr lang="en-VN" sz="1100" dirty="0">
              <a:effectLst/>
              <a:latin typeface="Calibri" panose="020F0502020204030204" pitchFamily="34" charset="0"/>
              <a:ea typeface="Calibri" panose="020F0502020204030204" pitchFamily="34" charset="0"/>
              <a:cs typeface="Times New Roman" panose="02020603050405020304" pitchFamily="18" charset="0"/>
            </a:endParaRPr>
          </a:p>
          <a:p>
            <a:pPr marL="579438" indent="334963" algn="just">
              <a:lnSpc>
                <a:spcPct val="150000"/>
              </a:lnSpc>
              <a:buNone/>
            </a:pPr>
            <a:r>
              <a:rPr lang="vi-VN" sz="1100" dirty="0">
                <a:effectLst/>
                <a:latin typeface="Times New Roman" panose="02020603050405020304" pitchFamily="18" charset="0"/>
                <a:ea typeface="Calibri" panose="020F0502020204030204" pitchFamily="34" charset="0"/>
                <a:cs typeface="Times New Roman" panose="02020603050405020304" pitchFamily="18" charset="0"/>
              </a:rPr>
              <a:t>+ Quyền hệ thống (System-level permissions): Cơ sở dữ liệu cũng cung cấp quyền hệ thống, cho phép người dùng thực hiện các hoạt động như tạo, xóa, sao lưu và phục hồi cơ sở dữ liệu.</a:t>
            </a:r>
            <a:endParaRPr lang="en-VN" sz="1100" dirty="0">
              <a:effectLst/>
              <a:latin typeface="Calibri" panose="020F0502020204030204" pitchFamily="34" charset="0"/>
              <a:ea typeface="Calibri" panose="020F0502020204030204" pitchFamily="34" charset="0"/>
              <a:cs typeface="Times New Roman" panose="02020603050405020304" pitchFamily="18" charset="0"/>
            </a:endParaRPr>
          </a:p>
          <a:p>
            <a:pPr marL="538163" indent="376238" algn="just">
              <a:lnSpc>
                <a:spcPct val="150000"/>
              </a:lnSpc>
              <a:buNone/>
            </a:pPr>
            <a:r>
              <a:rPr lang="vi-VN" sz="1100" dirty="0">
                <a:effectLst/>
                <a:latin typeface="Times New Roman" panose="02020603050405020304" pitchFamily="18" charset="0"/>
                <a:ea typeface="Calibri" panose="020F0502020204030204" pitchFamily="34" charset="0"/>
                <a:cs typeface="Times New Roman" panose="02020603050405020304" pitchFamily="18" charset="0"/>
              </a:rPr>
              <a:t>+ Phân quyền dữ liệu (Data-level permissions): Ngoài quyền truy cập vào các đối tượng, cơ sở dữ liệu cũng có thể áp dụng phân quyền dữ liệu chi tiết, cho phép kiểm soát quyền truy cập vào các dòng hoặc cột dữ liệu cụ thể trong một bảng. Điều này giúp hạn chế truy cập đến dữ liệu nhạy cảm hoặc thông tin không cần thiết cho người dùng.</a:t>
            </a:r>
            <a:endParaRPr lang="en-VN" sz="1100" dirty="0">
              <a:effectLst/>
              <a:latin typeface="Calibri" panose="020F0502020204030204" pitchFamily="34" charset="0"/>
              <a:ea typeface="Calibri" panose="020F0502020204030204" pitchFamily="34" charset="0"/>
              <a:cs typeface="Times New Roman" panose="02020603050405020304" pitchFamily="18" charset="0"/>
            </a:endParaRPr>
          </a:p>
          <a:p>
            <a:pPr marL="538163" indent="376238" algn="just">
              <a:lnSpc>
                <a:spcPct val="150000"/>
              </a:lnSpc>
              <a:spcAft>
                <a:spcPts val="800"/>
              </a:spcAft>
              <a:buNone/>
            </a:pPr>
            <a:r>
              <a:rPr lang="vi-VN" sz="1100" dirty="0">
                <a:effectLst/>
                <a:latin typeface="Times New Roman" panose="02020603050405020304" pitchFamily="18" charset="0"/>
                <a:ea typeface="Calibri" panose="020F0502020204030204" pitchFamily="34" charset="0"/>
                <a:cs typeface="Times New Roman" panose="02020603050405020304" pitchFamily="18" charset="0"/>
              </a:rPr>
              <a:t>+ Ghi nhật ký (Audit logging): Ghi nhật ký hoạt động của người dùng trong cơ sở dữ liệu có thể được thực hiện để theo dõi và kiểm tra các hoạt động truy cập và thay đổi dữ liệu. Điều này giúp phát hiện và điều tra các hành vi không hợp lệ hoặc xâm nhập vào hệ thống.</a:t>
            </a:r>
            <a:endParaRPr lang="en-VN" sz="11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buNone/>
            </a:pPr>
            <a:endParaRPr lang="en-V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Snip Single Corner Rectangle 9">
            <a:extLst>
              <a:ext uri="{FF2B5EF4-FFF2-40B4-BE49-F238E27FC236}">
                <a16:creationId xmlns:a16="http://schemas.microsoft.com/office/drawing/2014/main" id="{731B56AB-F415-7C4A-15C2-7FEA49248CFB}"/>
              </a:ext>
            </a:extLst>
          </p:cNvPr>
          <p:cNvSpPr/>
          <p:nvPr/>
        </p:nvSpPr>
        <p:spPr>
          <a:xfrm>
            <a:off x="805020" y="468200"/>
            <a:ext cx="6483913"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000" b="1" dirty="0">
                <a:solidFill>
                  <a:schemeClr val="tx2">
                    <a:lumMod val="10000"/>
                  </a:schemeClr>
                </a:solidFill>
                <a:latin typeface="Times New Roman" panose="02020603050405020304" pitchFamily="18" charset="0"/>
                <a:cs typeface="Times New Roman" panose="02020603050405020304" pitchFamily="18" charset="0"/>
              </a:rPr>
              <a:t>4. Phân quyền cho User trong CSDL quản lý nhân sự</a:t>
            </a:r>
            <a:endParaRPr lang="en-VN" sz="2000" b="1" dirty="0">
              <a:solidFill>
                <a:schemeClr val="tx2">
                  <a:lumMod val="10000"/>
                </a:schemeClr>
              </a:solidFill>
            </a:endParaRPr>
          </a:p>
        </p:txBody>
      </p:sp>
    </p:spTree>
    <p:extLst>
      <p:ext uri="{BB962C8B-B14F-4D97-AF65-F5344CB8AC3E}">
        <p14:creationId xmlns:p14="http://schemas.microsoft.com/office/powerpoint/2010/main" val="225512741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719999" y="452649"/>
            <a:ext cx="6411742"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a:t>
            </a:r>
            <a:r>
              <a:rPr lang="en" sz="2000" dirty="0" err="1">
                <a:latin typeface="Times New Roman" panose="02020603050405020304" pitchFamily="18" charset="0"/>
                <a:cs typeface="Times New Roman" panose="02020603050405020304" pitchFamily="18" charset="0"/>
              </a:rPr>
              <a:t>Phân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quyền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trong</a:t>
            </a:r>
            <a:r>
              <a:rPr lang="en" sz="2000" dirty="0">
                <a:latin typeface="Times New Roman" panose="02020603050405020304" pitchFamily="18" charset="0"/>
                <a:cs typeface="Times New Roman" panose="02020603050405020304" pitchFamily="18" charset="0"/>
              </a:rPr>
              <a:t> CSDL</a:t>
            </a:r>
            <a:endParaRPr sz="200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Snip Single Corner Rectangle 9">
            <a:extLst>
              <a:ext uri="{FF2B5EF4-FFF2-40B4-BE49-F238E27FC236}">
                <a16:creationId xmlns:a16="http://schemas.microsoft.com/office/drawing/2014/main" id="{731B56AB-F415-7C4A-15C2-7FEA49248CFB}"/>
              </a:ext>
            </a:extLst>
          </p:cNvPr>
          <p:cNvSpPr/>
          <p:nvPr/>
        </p:nvSpPr>
        <p:spPr>
          <a:xfrm>
            <a:off x="805020" y="468200"/>
            <a:ext cx="6483913"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000" b="1" dirty="0">
                <a:solidFill>
                  <a:schemeClr val="tx2">
                    <a:lumMod val="10000"/>
                  </a:schemeClr>
                </a:solidFill>
                <a:latin typeface="Times New Roman" panose="02020603050405020304" pitchFamily="18" charset="0"/>
                <a:cs typeface="Times New Roman" panose="02020603050405020304" pitchFamily="18" charset="0"/>
              </a:rPr>
              <a:t>4. Phân quyền cho User trong CSDL quản lý nhân sự</a:t>
            </a:r>
            <a:endParaRPr lang="en-VN" sz="2000" b="1" dirty="0">
              <a:solidFill>
                <a:schemeClr val="tx2">
                  <a:lumMod val="10000"/>
                </a:schemeClr>
              </a:solidFill>
            </a:endParaRPr>
          </a:p>
        </p:txBody>
      </p:sp>
      <p:pic>
        <p:nvPicPr>
          <p:cNvPr id="3" name="Picture 2" descr="Không có mô tả.">
            <a:extLst>
              <a:ext uri="{FF2B5EF4-FFF2-40B4-BE49-F238E27FC236}">
                <a16:creationId xmlns:a16="http://schemas.microsoft.com/office/drawing/2014/main" id="{C018E249-8000-F669-00A7-45F9310AFF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470" y="1545272"/>
            <a:ext cx="3200400" cy="2052955"/>
          </a:xfrm>
          <a:prstGeom prst="rect">
            <a:avLst/>
          </a:prstGeom>
          <a:noFill/>
          <a:ln>
            <a:noFill/>
          </a:ln>
        </p:spPr>
      </p:pic>
      <p:pic>
        <p:nvPicPr>
          <p:cNvPr id="4" name="Picture 3" descr="Không có mô tả.">
            <a:extLst>
              <a:ext uri="{FF2B5EF4-FFF2-40B4-BE49-F238E27FC236}">
                <a16:creationId xmlns:a16="http://schemas.microsoft.com/office/drawing/2014/main" id="{D9EBAFA1-CA57-DA07-468F-ED91B238D4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0384" y="1640006"/>
            <a:ext cx="3131185" cy="2967355"/>
          </a:xfrm>
          <a:prstGeom prst="rect">
            <a:avLst/>
          </a:prstGeom>
          <a:noFill/>
          <a:ln>
            <a:noFill/>
          </a:ln>
        </p:spPr>
      </p:pic>
      <p:sp>
        <p:nvSpPr>
          <p:cNvPr id="5" name="TextBox 4">
            <a:extLst>
              <a:ext uri="{FF2B5EF4-FFF2-40B4-BE49-F238E27FC236}">
                <a16:creationId xmlns:a16="http://schemas.microsoft.com/office/drawing/2014/main" id="{A11DFB41-77F1-9E27-13A2-C7A5BC1B8EFC}"/>
              </a:ext>
            </a:extLst>
          </p:cNvPr>
          <p:cNvSpPr txBox="1"/>
          <p:nvPr/>
        </p:nvSpPr>
        <p:spPr>
          <a:xfrm>
            <a:off x="4410384" y="1332229"/>
            <a:ext cx="2013693" cy="307777"/>
          </a:xfrm>
          <a:prstGeom prst="rect">
            <a:avLst/>
          </a:prstGeom>
          <a:noFill/>
        </p:spPr>
        <p:txBody>
          <a:bodyPr wrap="none" rtlCol="0">
            <a:spAutoFit/>
          </a:bodyPr>
          <a:lstStyle/>
          <a:p>
            <a:r>
              <a:rPr lang="en-VN" dirty="0">
                <a:solidFill>
                  <a:schemeClr val="accent2"/>
                </a:solidFill>
              </a:rPr>
              <a:t>Tạo user cho database</a:t>
            </a:r>
          </a:p>
        </p:txBody>
      </p:sp>
      <p:sp>
        <p:nvSpPr>
          <p:cNvPr id="6" name="TextBox 5">
            <a:extLst>
              <a:ext uri="{FF2B5EF4-FFF2-40B4-BE49-F238E27FC236}">
                <a16:creationId xmlns:a16="http://schemas.microsoft.com/office/drawing/2014/main" id="{7F684F94-CB74-A3A2-4081-5314A58FA2AE}"/>
              </a:ext>
            </a:extLst>
          </p:cNvPr>
          <p:cNvSpPr txBox="1"/>
          <p:nvPr/>
        </p:nvSpPr>
        <p:spPr>
          <a:xfrm>
            <a:off x="2164204" y="4675300"/>
            <a:ext cx="6979796" cy="323165"/>
          </a:xfrm>
          <a:prstGeom prst="rect">
            <a:avLst/>
          </a:prstGeom>
          <a:noFill/>
        </p:spPr>
        <p:txBody>
          <a:bodyPr wrap="none" rtlCol="0">
            <a:spAutoFit/>
          </a:bodyPr>
          <a:lstStyle/>
          <a:p>
            <a:r>
              <a:rPr lang="en-VN" sz="1500" dirty="0">
                <a:solidFill>
                  <a:schemeClr val="accent2"/>
                </a:solidFill>
              </a:rPr>
              <a:t>Khi đã tạo user cho database ta liên kết với database QuanLyNS là user “Tuan”</a:t>
            </a:r>
          </a:p>
        </p:txBody>
      </p:sp>
    </p:spTree>
    <p:extLst>
      <p:ext uri="{BB962C8B-B14F-4D97-AF65-F5344CB8AC3E}">
        <p14:creationId xmlns:p14="http://schemas.microsoft.com/office/powerpoint/2010/main" val="149759043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VN" sz="3000" dirty="0">
                <a:latin typeface="Times New Roman" panose="02020603050405020304" pitchFamily="18" charset="0"/>
                <a:cs typeface="Times New Roman" panose="02020603050405020304" pitchFamily="18" charset="0"/>
              </a:rPr>
              <a:t>Backup và Restore</a:t>
            </a:r>
            <a:endParaRPr sz="3000" dirty="0">
              <a:latin typeface="Times New Roman" panose="02020603050405020304" pitchFamily="18" charset="0"/>
              <a:cs typeface="Times New Roman" panose="02020603050405020304" pitchFamily="18" charset="0"/>
            </a:endParaRP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05.</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856463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8" name="Google Shape;638;p45"/>
          <p:cNvSpPr/>
          <p:nvPr/>
        </p:nvSpPr>
        <p:spPr>
          <a:xfrm rot="10800000">
            <a:off x="4856488" y="34306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 name="Google Shape;578;p40">
            <a:extLst>
              <a:ext uri="{FF2B5EF4-FFF2-40B4-BE49-F238E27FC236}">
                <a16:creationId xmlns:a16="http://schemas.microsoft.com/office/drawing/2014/main" id="{AB579DBA-B9F1-D8F5-D29F-21FCC88004A8}"/>
              </a:ext>
            </a:extLst>
          </p:cNvPr>
          <p:cNvSpPr txBox="1">
            <a:spLocks/>
          </p:cNvSpPr>
          <p:nvPr/>
        </p:nvSpPr>
        <p:spPr>
          <a:xfrm>
            <a:off x="282862" y="1497004"/>
            <a:ext cx="5405586" cy="3178296"/>
          </a:xfrm>
          <a:prstGeom prst="rect">
            <a:avLst/>
          </a:prstGeom>
          <a:noFill/>
          <a:ln>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1pPr>
            <a:lvl2pPr marL="914400" marR="0" lvl="1"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2pPr>
            <a:lvl3pPr marL="1371600" marR="0" lvl="2"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3pPr>
            <a:lvl4pPr marL="1828800" marR="0" lvl="3"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4pPr>
            <a:lvl5pPr marL="2286000" marR="0" lvl="4"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5pPr>
            <a:lvl6pPr marL="2743200" marR="0" lvl="5"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6pPr>
            <a:lvl7pPr marL="3200400" marR="0" lvl="6"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7pPr>
            <a:lvl8pPr marL="3657600" marR="0" lvl="7"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8pPr>
            <a:lvl9pPr marL="4114800" marR="0" lvl="8" indent="-317500" algn="l" rtl="0">
              <a:lnSpc>
                <a:spcPct val="115000"/>
              </a:lnSpc>
              <a:spcBef>
                <a:spcPts val="0"/>
              </a:spcBef>
              <a:spcAft>
                <a:spcPts val="0"/>
              </a:spcAft>
              <a:buClr>
                <a:srgbClr val="00FFDD"/>
              </a:buClr>
              <a:buSzPts val="1400"/>
              <a:buFont typeface="Spartan"/>
              <a:buChar char="■"/>
              <a:defRPr sz="1400" b="0" i="0" u="none" strike="noStrike" cap="none">
                <a:solidFill>
                  <a:schemeClr val="accent2"/>
                </a:solidFill>
                <a:latin typeface="Spartan"/>
                <a:ea typeface="Spartan"/>
                <a:cs typeface="Spartan"/>
                <a:sym typeface="Spartan"/>
              </a:defRPr>
            </a:lvl9pPr>
          </a:lstStyle>
          <a:p>
            <a:pPr marL="454025" lvl="1" indent="-53975"/>
            <a:r>
              <a:rPr lang="vi-VN" b="0" i="0" dirty="0">
                <a:effectLst/>
                <a:latin typeface="Times New Roman" panose="02020603050405020304" pitchFamily="18" charset="0"/>
                <a:cs typeface="Times New Roman" panose="02020603050405020304" pitchFamily="18" charset="0"/>
              </a:rPr>
              <a:t>Trong một CSDL việc Backup hay sao lưu dữ liệu là vô cùng cần thiết và đặc biệt quan trọng đối với bất kỳ một tổ chức nào nó giúp hạn chế rất nhiều rủi ro và thất thoát dữ liệu trong quá trình sử dụng và quản lý CSDL</a:t>
            </a:r>
          </a:p>
          <a:p>
            <a:pPr marL="496888" lvl="1" indent="-179388"/>
            <a:r>
              <a:rPr lang="vi-VN" dirty="0">
                <a:latin typeface="Times New Roman" panose="02020603050405020304" pitchFamily="18" charset="0"/>
                <a:cs typeface="Times New Roman" panose="02020603050405020304" pitchFamily="18" charset="0"/>
              </a:rPr>
              <a:t>Restore cũng là một thành phần quan trọng trong công việc quản lý và sử dụng dữ liệu của một CSDL và Restore gần như gắn liền với việc backup. Một database sau khi được backup thì file đó sẽ tồn tại dưới dạng một bảng sao lưu ngay tại thời điểm được backup có nghĩa là toàn bộ dữ liệu tại thời điểm được backup sẽ được giữ nguyên và được lưu thành môt file riêng khi cần thiết hoặc khi xảy ra sự cố thì file được sao lưu này sẽ được Restore lại </a:t>
            </a:r>
            <a:endParaRPr lang="en-US" dirty="0">
              <a:latin typeface="Times New Roman" panose="02020603050405020304" pitchFamily="18" charset="0"/>
              <a:cs typeface="Times New Roman" panose="02020603050405020304" pitchFamily="18" charset="0"/>
            </a:endParaRPr>
          </a:p>
        </p:txBody>
      </p:sp>
      <p:sp>
        <p:nvSpPr>
          <p:cNvPr id="3" name="Snip Single Corner Rectangle 2">
            <a:extLst>
              <a:ext uri="{FF2B5EF4-FFF2-40B4-BE49-F238E27FC236}">
                <a16:creationId xmlns:a16="http://schemas.microsoft.com/office/drawing/2014/main" id="{491D98FD-E841-A151-7E6F-84AE97C495BF}"/>
              </a:ext>
            </a:extLst>
          </p:cNvPr>
          <p:cNvSpPr/>
          <p:nvPr/>
        </p:nvSpPr>
        <p:spPr>
          <a:xfrm>
            <a:off x="805022" y="468200"/>
            <a:ext cx="5637342"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5. </a:t>
            </a:r>
            <a:r>
              <a:rPr lang="en-US" sz="2500" b="1" dirty="0">
                <a:solidFill>
                  <a:schemeClr val="tx2">
                    <a:lumMod val="10000"/>
                  </a:schemeClr>
                </a:solidFill>
                <a:latin typeface="Times New Roman" panose="02020603050405020304" pitchFamily="18" charset="0"/>
                <a:cs typeface="Times New Roman" panose="02020603050405020304" pitchFamily="18" charset="0"/>
              </a:rPr>
              <a:t>Backup and Restore</a:t>
            </a:r>
            <a:endParaRPr lang="en-VN" sz="2500" b="1"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083205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8" name="Google Shape;638;p45"/>
          <p:cNvSpPr/>
          <p:nvPr/>
        </p:nvSpPr>
        <p:spPr>
          <a:xfrm rot="10800000">
            <a:off x="4856488" y="34306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 name="Snip Single Corner Rectangle 2">
            <a:extLst>
              <a:ext uri="{FF2B5EF4-FFF2-40B4-BE49-F238E27FC236}">
                <a16:creationId xmlns:a16="http://schemas.microsoft.com/office/drawing/2014/main" id="{491D98FD-E841-A151-7E6F-84AE97C495BF}"/>
              </a:ext>
            </a:extLst>
          </p:cNvPr>
          <p:cNvSpPr/>
          <p:nvPr/>
        </p:nvSpPr>
        <p:spPr>
          <a:xfrm>
            <a:off x="805022" y="468200"/>
            <a:ext cx="5637342"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5. </a:t>
            </a:r>
            <a:r>
              <a:rPr lang="en-US" sz="2500" b="1" dirty="0">
                <a:solidFill>
                  <a:schemeClr val="tx2">
                    <a:lumMod val="10000"/>
                  </a:schemeClr>
                </a:solidFill>
                <a:latin typeface="Times New Roman" panose="02020603050405020304" pitchFamily="18" charset="0"/>
                <a:cs typeface="Times New Roman" panose="02020603050405020304" pitchFamily="18" charset="0"/>
              </a:rPr>
              <a:t>Backup and Restore</a:t>
            </a:r>
            <a:endParaRPr lang="en-VN" sz="25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4" name="Google Shape;636;p45">
            <a:extLst>
              <a:ext uri="{FF2B5EF4-FFF2-40B4-BE49-F238E27FC236}">
                <a16:creationId xmlns:a16="http://schemas.microsoft.com/office/drawing/2014/main" id="{BC923477-0617-B249-22CF-0F5CFA57F735}"/>
              </a:ext>
            </a:extLst>
          </p:cNvPr>
          <p:cNvSpPr txBox="1">
            <a:spLocks noGrp="1"/>
          </p:cNvSpPr>
          <p:nvPr>
            <p:ph type="title"/>
          </p:nvPr>
        </p:nvSpPr>
        <p:spPr>
          <a:xfrm>
            <a:off x="640621" y="633493"/>
            <a:ext cx="6411742"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 Qui </a:t>
            </a:r>
            <a:r>
              <a:rPr lang="en" sz="2000" dirty="0" err="1">
                <a:latin typeface="Times New Roman" panose="02020603050405020304" pitchFamily="18" charset="0"/>
                <a:cs typeface="Times New Roman" panose="02020603050405020304" pitchFamily="18" charset="0"/>
              </a:rPr>
              <a:t>trình</a:t>
            </a:r>
            <a:r>
              <a:rPr lang="en" sz="2000" dirty="0">
                <a:latin typeface="Times New Roman" panose="02020603050405020304" pitchFamily="18" charset="0"/>
                <a:cs typeface="Times New Roman" panose="02020603050405020304" pitchFamily="18" charset="0"/>
              </a:rPr>
              <a:t> backup </a:t>
            </a:r>
            <a:r>
              <a:rPr lang="en" sz="2000" dirty="0" err="1">
                <a:latin typeface="Times New Roman" panose="02020603050405020304" pitchFamily="18" charset="0"/>
                <a:cs typeface="Times New Roman" panose="02020603050405020304" pitchFamily="18" charset="0"/>
              </a:rPr>
              <a:t>được</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sử</a:t>
            </a:r>
            <a:r>
              <a:rPr lang="en" sz="2000" dirty="0">
                <a:latin typeface="Times New Roman" panose="02020603050405020304" pitchFamily="18" charset="0"/>
                <a:cs typeface="Times New Roman" panose="02020603050405020304" pitchFamily="18" charset="0"/>
              </a:rPr>
              <a:t> d</a:t>
            </a:r>
            <a:r>
              <a:rPr lang="en-US" sz="2000" dirty="0" err="1">
                <a:latin typeface="Times New Roman" panose="02020603050405020304" pitchFamily="18" charset="0"/>
                <a:cs typeface="Times New Roman" panose="02020603050405020304" pitchFamily="18" charset="0"/>
              </a:rPr>
              <a:t>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CSDL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sự</a:t>
            </a:r>
            <a:endParaRPr sz="2000" dirty="0">
              <a:latin typeface="Times New Roman" panose="02020603050405020304" pitchFamily="18" charset="0"/>
              <a:cs typeface="Times New Roman" panose="02020603050405020304" pitchFamily="18" charset="0"/>
            </a:endParaRPr>
          </a:p>
        </p:txBody>
      </p:sp>
      <p:pic>
        <p:nvPicPr>
          <p:cNvPr id="5" name="Picture 4" descr="A screen shot of a computer&#10;&#10;Description automatically generated with medium confidence">
            <a:extLst>
              <a:ext uri="{FF2B5EF4-FFF2-40B4-BE49-F238E27FC236}">
                <a16:creationId xmlns:a16="http://schemas.microsoft.com/office/drawing/2014/main" id="{81BF6AEF-514D-5DF3-60D6-56DCF67ED5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984" y="2253714"/>
            <a:ext cx="5580380" cy="1243026"/>
          </a:xfrm>
          <a:prstGeom prst="rect">
            <a:avLst/>
          </a:prstGeom>
        </p:spPr>
      </p:pic>
    </p:spTree>
    <p:extLst>
      <p:ext uri="{BB962C8B-B14F-4D97-AF65-F5344CB8AC3E}">
        <p14:creationId xmlns:p14="http://schemas.microsoft.com/office/powerpoint/2010/main" val="365179545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VN" sz="3000" dirty="0">
                <a:latin typeface="Times New Roman" panose="02020603050405020304" pitchFamily="18" charset="0"/>
                <a:cs typeface="Times New Roman" panose="02020603050405020304" pitchFamily="18" charset="0"/>
              </a:rPr>
              <a:t>Đánh giá</a:t>
            </a:r>
            <a:endParaRPr sz="3000" dirty="0">
              <a:latin typeface="Times New Roman" panose="02020603050405020304" pitchFamily="18" charset="0"/>
              <a:cs typeface="Times New Roman" panose="02020603050405020304" pitchFamily="18" charset="0"/>
            </a:endParaRP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06.</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913475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 name="Google Shape;578;p40">
            <a:extLst>
              <a:ext uri="{FF2B5EF4-FFF2-40B4-BE49-F238E27FC236}">
                <a16:creationId xmlns:a16="http://schemas.microsoft.com/office/drawing/2014/main" id="{4F58FCB6-8F86-40D6-A93B-781461C92D31}"/>
              </a:ext>
            </a:extLst>
          </p:cNvPr>
          <p:cNvSpPr txBox="1">
            <a:spLocks/>
          </p:cNvSpPr>
          <p:nvPr/>
        </p:nvSpPr>
        <p:spPr>
          <a:xfrm>
            <a:off x="327556" y="1638048"/>
            <a:ext cx="8202328" cy="2457414"/>
          </a:xfrm>
          <a:prstGeom prst="rect">
            <a:avLst/>
          </a:prstGeom>
          <a:noFill/>
          <a:ln>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1pPr>
            <a:lvl2pPr marL="914400" marR="0" lvl="1"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2pPr>
            <a:lvl3pPr marL="1371600" marR="0" lvl="2"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3pPr>
            <a:lvl4pPr marL="1828800" marR="0" lvl="3"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4pPr>
            <a:lvl5pPr marL="2286000" marR="0" lvl="4"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5pPr>
            <a:lvl6pPr marL="2743200" marR="0" lvl="5"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6pPr>
            <a:lvl7pPr marL="3200400" marR="0" lvl="6"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7pPr>
            <a:lvl8pPr marL="3657600" marR="0" lvl="7"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8pPr>
            <a:lvl9pPr marL="4114800" marR="0" lvl="8" indent="-317500" algn="l" rtl="0">
              <a:lnSpc>
                <a:spcPct val="115000"/>
              </a:lnSpc>
              <a:spcBef>
                <a:spcPts val="0"/>
              </a:spcBef>
              <a:spcAft>
                <a:spcPts val="0"/>
              </a:spcAft>
              <a:buClr>
                <a:srgbClr val="00FFDD"/>
              </a:buClr>
              <a:buSzPts val="1400"/>
              <a:buFont typeface="Spartan"/>
              <a:buChar char="■"/>
              <a:defRPr sz="1400" b="0" i="0" u="none" strike="noStrike" cap="none">
                <a:solidFill>
                  <a:schemeClr val="accent2"/>
                </a:solidFill>
                <a:latin typeface="Spartan"/>
                <a:ea typeface="Spartan"/>
                <a:cs typeface="Spartan"/>
                <a:sym typeface="Spartan"/>
              </a:defRPr>
            </a:lvl9pPr>
          </a:lstStyle>
          <a:p>
            <a:pPr indent="0" algn="just">
              <a:lnSpc>
                <a:spcPct val="150000"/>
              </a:lnSpc>
              <a:spcAft>
                <a:spcPts val="800"/>
              </a:spcAft>
              <a:buNone/>
            </a:pPr>
            <a:r>
              <a:rPr lang="vi-VN" sz="1500" kern="0" dirty="0">
                <a:effectLst/>
                <a:latin typeface="Times New Roman" panose="02020603050405020304" pitchFamily="18" charset="0"/>
                <a:ea typeface="Calibri" panose="020F0502020204030204" pitchFamily="34" charset="0"/>
                <a:cs typeface="Times New Roman" panose="02020603050405020304" pitchFamily="18" charset="0"/>
              </a:rPr>
              <a:t>CSDL của nhóm đã đáp ứng được đa số những yếu tố cơ bản của một CSDL quản lý nhân sự như tính nhất quán, tính khả dụng, tính linh hoạt,… , cũng như một số tính năng hay cập nhật thông tin dữ liệu trên CSDL. CSDL này cũng khá là hoàn thiện nhưng chủ yếu chỉ nên phục vụ trong học tập và tính ứng dụng trong thực tế còn chưa cao</a:t>
            </a:r>
            <a:r>
              <a:rPr lang="en-VN" sz="1500" dirty="0">
                <a:effectLst/>
                <a:latin typeface="Times New Roman" panose="02020603050405020304" pitchFamily="18" charset="0"/>
                <a:cs typeface="Times New Roman" panose="02020603050405020304" pitchFamily="18" charset="0"/>
              </a:rPr>
              <a:t> </a:t>
            </a:r>
            <a:endParaRPr lang="en-VN" sz="15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Snip Single Corner Rectangle 9">
            <a:extLst>
              <a:ext uri="{FF2B5EF4-FFF2-40B4-BE49-F238E27FC236}">
                <a16:creationId xmlns:a16="http://schemas.microsoft.com/office/drawing/2014/main" id="{731B56AB-F415-7C4A-15C2-7FEA49248CFB}"/>
              </a:ext>
            </a:extLst>
          </p:cNvPr>
          <p:cNvSpPr/>
          <p:nvPr/>
        </p:nvSpPr>
        <p:spPr>
          <a:xfrm>
            <a:off x="805020" y="468200"/>
            <a:ext cx="6483913"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6. Đánh giá</a:t>
            </a:r>
          </a:p>
        </p:txBody>
      </p:sp>
      <p:sp>
        <p:nvSpPr>
          <p:cNvPr id="11" name="Google Shape;932;p55">
            <a:extLst>
              <a:ext uri="{FF2B5EF4-FFF2-40B4-BE49-F238E27FC236}">
                <a16:creationId xmlns:a16="http://schemas.microsoft.com/office/drawing/2014/main" id="{32FB9F8C-BEF2-204C-F9AB-1C752AADE11A}"/>
              </a:ext>
            </a:extLst>
          </p:cNvPr>
          <p:cNvSpPr/>
          <p:nvPr/>
        </p:nvSpPr>
        <p:spPr>
          <a:xfrm>
            <a:off x="5559062" y="3033469"/>
            <a:ext cx="4206600" cy="2936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12" name="Google Shape;933;p55" title="Chart">
            <a:hlinkClick r:id="rId3"/>
            <a:extLst>
              <a:ext uri="{FF2B5EF4-FFF2-40B4-BE49-F238E27FC236}">
                <a16:creationId xmlns:a16="http://schemas.microsoft.com/office/drawing/2014/main" id="{FF9E956B-6749-BFE0-A794-B43DD3D12BB4}"/>
              </a:ext>
            </a:extLst>
          </p:cNvPr>
          <p:cNvPicPr preferRelativeResize="0"/>
          <p:nvPr/>
        </p:nvPicPr>
        <p:blipFill>
          <a:blip r:embed="rId4">
            <a:alphaModFix/>
          </a:blip>
          <a:stretch>
            <a:fillRect/>
          </a:stretch>
        </p:blipFill>
        <p:spPr>
          <a:xfrm>
            <a:off x="5544833" y="3164461"/>
            <a:ext cx="4051266" cy="2505012"/>
          </a:xfrm>
          <a:prstGeom prst="rect">
            <a:avLst/>
          </a:prstGeom>
          <a:noFill/>
          <a:ln>
            <a:noFill/>
          </a:ln>
        </p:spPr>
      </p:pic>
      <p:sp>
        <p:nvSpPr>
          <p:cNvPr id="13" name="Google Shape;939;p55">
            <a:extLst>
              <a:ext uri="{FF2B5EF4-FFF2-40B4-BE49-F238E27FC236}">
                <a16:creationId xmlns:a16="http://schemas.microsoft.com/office/drawing/2014/main" id="{196A9429-7AD0-41F2-D004-FF4CB500A9A4}"/>
              </a:ext>
            </a:extLst>
          </p:cNvPr>
          <p:cNvSpPr txBox="1"/>
          <p:nvPr/>
        </p:nvSpPr>
        <p:spPr>
          <a:xfrm>
            <a:off x="6271478"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1990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4" name="Google Shape;940;p55">
            <a:extLst>
              <a:ext uri="{FF2B5EF4-FFF2-40B4-BE49-F238E27FC236}">
                <a16:creationId xmlns:a16="http://schemas.microsoft.com/office/drawing/2014/main" id="{255493FD-EE19-D8B5-575F-1F6EE621927C}"/>
              </a:ext>
            </a:extLst>
          </p:cNvPr>
          <p:cNvSpPr txBox="1"/>
          <p:nvPr/>
        </p:nvSpPr>
        <p:spPr>
          <a:xfrm>
            <a:off x="7059954"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2000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5" name="Google Shape;941;p55">
            <a:extLst>
              <a:ext uri="{FF2B5EF4-FFF2-40B4-BE49-F238E27FC236}">
                <a16:creationId xmlns:a16="http://schemas.microsoft.com/office/drawing/2014/main" id="{B374102A-4DAC-361D-5750-832FFE5D7FB4}"/>
              </a:ext>
            </a:extLst>
          </p:cNvPr>
          <p:cNvSpPr txBox="1"/>
          <p:nvPr/>
        </p:nvSpPr>
        <p:spPr>
          <a:xfrm>
            <a:off x="7888784" y="5622627"/>
            <a:ext cx="6411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2010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sp>
        <p:nvSpPr>
          <p:cNvPr id="16" name="Google Shape;942;p55">
            <a:extLst>
              <a:ext uri="{FF2B5EF4-FFF2-40B4-BE49-F238E27FC236}">
                <a16:creationId xmlns:a16="http://schemas.microsoft.com/office/drawing/2014/main" id="{2F925D3C-F9C1-8F20-7782-9632A078E1F5}"/>
              </a:ext>
            </a:extLst>
          </p:cNvPr>
          <p:cNvSpPr txBox="1"/>
          <p:nvPr/>
        </p:nvSpPr>
        <p:spPr>
          <a:xfrm>
            <a:off x="8689808" y="5622627"/>
            <a:ext cx="669000" cy="197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Times New Roman" panose="02020603050405020304" pitchFamily="18" charset="0"/>
                <a:ea typeface="Spartan"/>
                <a:cs typeface="Times New Roman" panose="02020603050405020304" pitchFamily="18" charset="0"/>
                <a:sym typeface="Spartan"/>
              </a:rPr>
              <a:t>2020</a:t>
            </a:r>
            <a:endParaRPr sz="900">
              <a:solidFill>
                <a:srgbClr val="FFFFFF"/>
              </a:solidFill>
              <a:latin typeface="Times New Roman" panose="02020603050405020304" pitchFamily="18" charset="0"/>
              <a:ea typeface="Spartan"/>
              <a:cs typeface="Times New Roman" panose="02020603050405020304" pitchFamily="18" charset="0"/>
              <a:sym typeface="Spartan"/>
            </a:endParaRPr>
          </a:p>
        </p:txBody>
      </p:sp>
      <p:cxnSp>
        <p:nvCxnSpPr>
          <p:cNvPr id="17" name="Google Shape;950;p55">
            <a:extLst>
              <a:ext uri="{FF2B5EF4-FFF2-40B4-BE49-F238E27FC236}">
                <a16:creationId xmlns:a16="http://schemas.microsoft.com/office/drawing/2014/main" id="{E68AABD9-4163-1AD8-2C6F-92A144742797}"/>
              </a:ext>
            </a:extLst>
          </p:cNvPr>
          <p:cNvCxnSpPr/>
          <p:nvPr/>
        </p:nvCxnSpPr>
        <p:spPr>
          <a:xfrm>
            <a:off x="5929585" y="5480778"/>
            <a:ext cx="3674100" cy="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308197782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2"/>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6" name="Google Shape;596;p42"/>
          <p:cNvSpPr txBox="1">
            <a:spLocks noGrp="1"/>
          </p:cNvSpPr>
          <p:nvPr>
            <p:ph type="title"/>
          </p:nvPr>
        </p:nvSpPr>
        <p:spPr>
          <a:xfrm>
            <a:off x="2290025" y="1802525"/>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07</a:t>
            </a:r>
            <a:endParaRPr dirty="0">
              <a:latin typeface="Times New Roman" panose="02020603050405020304" pitchFamily="18" charset="0"/>
              <a:cs typeface="Times New Roman" panose="02020603050405020304" pitchFamily="18" charset="0"/>
            </a:endParaRPr>
          </a:p>
        </p:txBody>
      </p:sp>
      <p:sp>
        <p:nvSpPr>
          <p:cNvPr id="597" name="Google Shape;597;p42"/>
          <p:cNvSpPr txBox="1">
            <a:spLocks noGrp="1"/>
          </p:cNvSpPr>
          <p:nvPr>
            <p:ph type="subTitle" idx="1"/>
          </p:nvPr>
        </p:nvSpPr>
        <p:spPr>
          <a:xfrm>
            <a:off x="2036250" y="2600725"/>
            <a:ext cx="5071500" cy="127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sz="2500" b="1" dirty="0">
                <a:latin typeface="Times New Roman" panose="02020603050405020304" pitchFamily="18" charset="0"/>
                <a:cs typeface="Times New Roman" panose="02020603050405020304" pitchFamily="18" charset="0"/>
              </a:rPr>
              <a:t>DEMO</a:t>
            </a:r>
            <a:endParaRPr sz="2500" b="1"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VN" sz="3000" dirty="0">
                <a:latin typeface="Times New Roman" panose="02020603050405020304" pitchFamily="18" charset="0"/>
                <a:cs typeface="Times New Roman" panose="02020603050405020304" pitchFamily="18" charset="0"/>
              </a:rPr>
              <a:t>Giới thiệu về CSDL quản lý nhân sự</a:t>
            </a:r>
            <a:endParaRPr sz="3000" dirty="0">
              <a:latin typeface="Times New Roman" panose="02020603050405020304" pitchFamily="18" charset="0"/>
              <a:cs typeface="Times New Roman" panose="02020603050405020304" pitchFamily="18" charset="0"/>
            </a:endParaRP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01.</a:t>
            </a:r>
            <a:endParaRPr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726891" y="641681"/>
            <a:ext cx="3668700"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latin typeface="Times New Roman" panose="02020603050405020304" pitchFamily="18" charset="0"/>
                <a:cs typeface="Times New Roman" panose="02020603050405020304" pitchFamily="18" charset="0"/>
              </a:rPr>
              <a:t>* </a:t>
            </a:r>
            <a:r>
              <a:rPr lang="en" sz="2500" dirty="0" err="1">
                <a:latin typeface="Times New Roman" panose="02020603050405020304" pitchFamily="18" charset="0"/>
                <a:cs typeface="Times New Roman" panose="02020603050405020304" pitchFamily="18" charset="0"/>
              </a:rPr>
              <a:t>Khái</a:t>
            </a:r>
            <a:r>
              <a:rPr lang="en" sz="2500" dirty="0">
                <a:latin typeface="Times New Roman" panose="02020603050405020304" pitchFamily="18" charset="0"/>
                <a:cs typeface="Times New Roman" panose="02020603050405020304" pitchFamily="18" charset="0"/>
              </a:rPr>
              <a:t> </a:t>
            </a:r>
            <a:r>
              <a:rPr lang="en" sz="2500" dirty="0" err="1">
                <a:latin typeface="Times New Roman" panose="02020603050405020304" pitchFamily="18" charset="0"/>
                <a:cs typeface="Times New Roman" panose="02020603050405020304" pitchFamily="18" charset="0"/>
              </a:rPr>
              <a:t>quát</a:t>
            </a:r>
            <a:endParaRPr sz="2500" dirty="0">
              <a:latin typeface="Times New Roman" panose="02020603050405020304" pitchFamily="18" charset="0"/>
              <a:cs typeface="Times New Roman" panose="02020603050405020304" pitchFamily="18" charset="0"/>
            </a:endParaRPr>
          </a:p>
        </p:txBody>
      </p:sp>
      <p:sp>
        <p:nvSpPr>
          <p:cNvPr id="638" name="Google Shape;638;p45"/>
          <p:cNvSpPr/>
          <p:nvPr/>
        </p:nvSpPr>
        <p:spPr>
          <a:xfrm rot="10800000">
            <a:off x="4856488" y="34306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 name="Google Shape;578;p40">
            <a:extLst>
              <a:ext uri="{FF2B5EF4-FFF2-40B4-BE49-F238E27FC236}">
                <a16:creationId xmlns:a16="http://schemas.microsoft.com/office/drawing/2014/main" id="{AB579DBA-B9F1-D8F5-D29F-21FCC88004A8}"/>
              </a:ext>
            </a:extLst>
          </p:cNvPr>
          <p:cNvSpPr txBox="1">
            <a:spLocks/>
          </p:cNvSpPr>
          <p:nvPr/>
        </p:nvSpPr>
        <p:spPr>
          <a:xfrm>
            <a:off x="-132011" y="1735495"/>
            <a:ext cx="5405586" cy="2457414"/>
          </a:xfrm>
          <a:prstGeom prst="rect">
            <a:avLst/>
          </a:prstGeom>
          <a:noFill/>
          <a:ln>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1pPr>
            <a:lvl2pPr marL="914400" marR="0" lvl="1"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2pPr>
            <a:lvl3pPr marL="1371600" marR="0" lvl="2"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3pPr>
            <a:lvl4pPr marL="1828800" marR="0" lvl="3"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4pPr>
            <a:lvl5pPr marL="2286000" marR="0" lvl="4"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5pPr>
            <a:lvl6pPr marL="2743200" marR="0" lvl="5"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6pPr>
            <a:lvl7pPr marL="3200400" marR="0" lvl="6"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7pPr>
            <a:lvl8pPr marL="3657600" marR="0" lvl="7"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8pPr>
            <a:lvl9pPr marL="4114800" marR="0" lvl="8" indent="-317500" algn="l" rtl="0">
              <a:lnSpc>
                <a:spcPct val="115000"/>
              </a:lnSpc>
              <a:spcBef>
                <a:spcPts val="0"/>
              </a:spcBef>
              <a:spcAft>
                <a:spcPts val="0"/>
              </a:spcAft>
              <a:buClr>
                <a:srgbClr val="00FFDD"/>
              </a:buClr>
              <a:buSzPts val="1400"/>
              <a:buFont typeface="Spartan"/>
              <a:buChar char="■"/>
              <a:defRPr sz="1400" b="0" i="0" u="none" strike="noStrike" cap="none">
                <a:solidFill>
                  <a:schemeClr val="accent2"/>
                </a:solidFill>
                <a:latin typeface="Spartan"/>
                <a:ea typeface="Spartan"/>
                <a:cs typeface="Spartan"/>
                <a:sym typeface="Spartan"/>
              </a:defRPr>
            </a:lvl9pPr>
          </a:lstStyle>
          <a:p>
            <a:pPr algn="l"/>
            <a:r>
              <a:rPr lang="vi-VN" b="0" i="0" dirty="0">
                <a:solidFill>
                  <a:srgbClr val="D1D5DB"/>
                </a:solidFill>
                <a:effectLst/>
                <a:latin typeface="Times New Roman" panose="02020603050405020304" pitchFamily="18" charset="0"/>
                <a:cs typeface="Times New Roman" panose="02020603050405020304" pitchFamily="18" charset="0"/>
              </a:rPr>
              <a:t>Cơ sở dữ liệu quản lý nhân sự (HRM database) là hệ thống tập trung lưu trữ và quản lý thông tin và dữ liệu liên quan đến nhân sự của một tổ chức. Nó được thiết kế để tối ưu hóa và hỗ trợ các quy trình quản lý nhân sự, bao gồm quản lý các thông tin nhân viên, phòng ban, chức vụ</a:t>
            </a:r>
          </a:p>
          <a:p>
            <a:pPr algn="l"/>
            <a:r>
              <a:rPr lang="vi-VN" b="0" i="0" dirty="0">
                <a:solidFill>
                  <a:srgbClr val="D1D5DB"/>
                </a:solidFill>
                <a:effectLst/>
                <a:latin typeface="Times New Roman" panose="02020603050405020304" pitchFamily="18" charset="0"/>
                <a:cs typeface="Times New Roman" panose="02020603050405020304" pitchFamily="18" charset="0"/>
              </a:rPr>
              <a:t>Cơ sở dữ liệu quản lý nhân sự đóng vai trò là nơi lưu trữ toàn diện các thông tin về nhân viên, cung cấp một nền tảng an toàn và có tổ chức để các chuyên gia quản lý nhân sự truy cập và quản lý thông tin quan trọng. Nó cho phép theo dõi hiệu quả các thong tin nhân viên, chức vụ, thông tin tài khoản.</a:t>
            </a: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Snip Single Corner Rectangle 2">
            <a:extLst>
              <a:ext uri="{FF2B5EF4-FFF2-40B4-BE49-F238E27FC236}">
                <a16:creationId xmlns:a16="http://schemas.microsoft.com/office/drawing/2014/main" id="{491D98FD-E841-A151-7E6F-84AE97C495BF}"/>
              </a:ext>
            </a:extLst>
          </p:cNvPr>
          <p:cNvSpPr/>
          <p:nvPr/>
        </p:nvSpPr>
        <p:spPr>
          <a:xfrm>
            <a:off x="805022" y="468200"/>
            <a:ext cx="5637342"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1. Giới thiệu về CSDL quản lý nhân sự</a:t>
            </a:r>
          </a:p>
        </p:txBody>
      </p:sp>
    </p:spTree>
    <p:extLst>
      <p:ext uri="{BB962C8B-B14F-4D97-AF65-F5344CB8AC3E}">
        <p14:creationId xmlns:p14="http://schemas.microsoft.com/office/powerpoint/2010/main" val="359018372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720000" y="452649"/>
            <a:ext cx="3668700"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latin typeface="Times New Roman" panose="02020603050405020304" pitchFamily="18" charset="0"/>
                <a:cs typeface="Times New Roman" panose="02020603050405020304" pitchFamily="18" charset="0"/>
              </a:rPr>
              <a:t>* </a:t>
            </a:r>
            <a:r>
              <a:rPr lang="en" sz="2500" dirty="0" err="1">
                <a:latin typeface="Times New Roman" panose="02020603050405020304" pitchFamily="18" charset="0"/>
                <a:cs typeface="Times New Roman" panose="02020603050405020304" pitchFamily="18" charset="0"/>
              </a:rPr>
              <a:t>Mục</a:t>
            </a:r>
            <a:r>
              <a:rPr lang="en" sz="2500" dirty="0">
                <a:latin typeface="Times New Roman" panose="02020603050405020304" pitchFamily="18" charset="0"/>
                <a:cs typeface="Times New Roman" panose="02020603050405020304" pitchFamily="18" charset="0"/>
              </a:rPr>
              <a:t> </a:t>
            </a:r>
            <a:r>
              <a:rPr lang="en" sz="2500" dirty="0" err="1">
                <a:latin typeface="Times New Roman" panose="02020603050405020304" pitchFamily="18" charset="0"/>
                <a:cs typeface="Times New Roman" panose="02020603050405020304" pitchFamily="18" charset="0"/>
              </a:rPr>
              <a:t>tiêu</a:t>
            </a:r>
            <a:endParaRPr sz="2500" dirty="0">
              <a:latin typeface="Times New Roman" panose="02020603050405020304" pitchFamily="18" charset="0"/>
              <a:cs typeface="Times New Roman" panose="02020603050405020304" pitchFamily="18" charset="0"/>
            </a:endParaRPr>
          </a:p>
        </p:txBody>
      </p:sp>
      <p:sp>
        <p:nvSpPr>
          <p:cNvPr id="638" name="Google Shape;638;p45"/>
          <p:cNvSpPr/>
          <p:nvPr/>
        </p:nvSpPr>
        <p:spPr>
          <a:xfrm rot="10800000">
            <a:off x="4856488" y="34306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 name="Google Shape;578;p40">
            <a:extLst>
              <a:ext uri="{FF2B5EF4-FFF2-40B4-BE49-F238E27FC236}">
                <a16:creationId xmlns:a16="http://schemas.microsoft.com/office/drawing/2014/main" id="{AB579DBA-B9F1-D8F5-D29F-21FCC88004A8}"/>
              </a:ext>
            </a:extLst>
          </p:cNvPr>
          <p:cNvSpPr txBox="1">
            <a:spLocks/>
          </p:cNvSpPr>
          <p:nvPr/>
        </p:nvSpPr>
        <p:spPr>
          <a:xfrm>
            <a:off x="332508" y="1712876"/>
            <a:ext cx="4437129" cy="2457414"/>
          </a:xfrm>
          <a:prstGeom prst="rect">
            <a:avLst/>
          </a:prstGeom>
          <a:noFill/>
          <a:ln>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1pPr>
            <a:lvl2pPr marL="914400" marR="0" lvl="1"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2pPr>
            <a:lvl3pPr marL="1371600" marR="0" lvl="2"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3pPr>
            <a:lvl4pPr marL="1828800" marR="0" lvl="3"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4pPr>
            <a:lvl5pPr marL="2286000" marR="0" lvl="4"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5pPr>
            <a:lvl6pPr marL="2743200" marR="0" lvl="5"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6pPr>
            <a:lvl7pPr marL="3200400" marR="0" lvl="6"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7pPr>
            <a:lvl8pPr marL="3657600" marR="0" lvl="7"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8pPr>
            <a:lvl9pPr marL="4114800" marR="0" lvl="8" indent="-317500" algn="l" rtl="0">
              <a:lnSpc>
                <a:spcPct val="115000"/>
              </a:lnSpc>
              <a:spcBef>
                <a:spcPts val="0"/>
              </a:spcBef>
              <a:spcAft>
                <a:spcPts val="0"/>
              </a:spcAft>
              <a:buClr>
                <a:srgbClr val="00FFDD"/>
              </a:buClr>
              <a:buSzPts val="1400"/>
              <a:buFont typeface="Spartan"/>
              <a:buChar char="■"/>
              <a:defRPr sz="1400" b="0" i="0" u="none" strike="noStrike" cap="none">
                <a:solidFill>
                  <a:schemeClr val="accent2"/>
                </a:solidFill>
                <a:latin typeface="Spartan"/>
                <a:ea typeface="Spartan"/>
                <a:cs typeface="Spartan"/>
                <a:sym typeface="Spartan"/>
              </a:defRPr>
            </a:lvl9pPr>
          </a:lstStyle>
          <a:p>
            <a:pPr marL="139700" indent="0" algn="l">
              <a:buNone/>
            </a:pPr>
            <a:r>
              <a:rPr lang="vi-VN" dirty="0">
                <a:latin typeface="Times New Roman" panose="02020603050405020304" pitchFamily="18" charset="0"/>
                <a:cs typeface="Times New Roman" panose="02020603050405020304" pitchFamily="18" charset="0"/>
              </a:rPr>
              <a:t>        Mục tiêu của việc xây dựng cơ sở dữ liệu quản lý nhân sự là cung cấp một nền tảng mạnh mẽ để lưu trữ, quản lý và truy xuất thông tin về nhân viên một cách dễ dàng và hiệu quả. Đồng thời, cơ sở dữ liệu này cũng giúp tổ chức nắm bắt thông tin quan trọng, như lịch sử làm việc, kỹ năng, chế độ phúc lợi và tiến độ hợp đồng của nhân viên.</a:t>
            </a:r>
          </a:p>
        </p:txBody>
      </p:sp>
      <p:sp>
        <p:nvSpPr>
          <p:cNvPr id="4" name="Snip Single Corner Rectangle 3">
            <a:extLst>
              <a:ext uri="{FF2B5EF4-FFF2-40B4-BE49-F238E27FC236}">
                <a16:creationId xmlns:a16="http://schemas.microsoft.com/office/drawing/2014/main" id="{C750FE52-43DC-4C81-C7E9-2CC82B3B9AD7}"/>
              </a:ext>
            </a:extLst>
          </p:cNvPr>
          <p:cNvSpPr/>
          <p:nvPr/>
        </p:nvSpPr>
        <p:spPr>
          <a:xfrm>
            <a:off x="805021" y="468200"/>
            <a:ext cx="5524797"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1. Giới thiệu về CSDL quản lý nhân sự</a:t>
            </a:r>
          </a:p>
        </p:txBody>
      </p:sp>
    </p:spTree>
    <p:extLst>
      <p:ext uri="{BB962C8B-B14F-4D97-AF65-F5344CB8AC3E}">
        <p14:creationId xmlns:p14="http://schemas.microsoft.com/office/powerpoint/2010/main" val="125265940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VN" sz="3000" dirty="0">
                <a:latin typeface="Times New Roman" panose="02020603050405020304" pitchFamily="18" charset="0"/>
                <a:cs typeface="Times New Roman" panose="02020603050405020304" pitchFamily="18" charset="0"/>
              </a:rPr>
              <a:t>Khái quát quy trình xây dựng CSDL</a:t>
            </a:r>
            <a:endParaRPr sz="3000" dirty="0">
              <a:latin typeface="Times New Roman" panose="02020603050405020304" pitchFamily="18" charset="0"/>
              <a:cs typeface="Times New Roman" panose="02020603050405020304" pitchFamily="18" charset="0"/>
            </a:endParaRP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02</a:t>
            </a:r>
            <a:r>
              <a:rPr lang="en" dirty="0"/>
              <a:t>.</a:t>
            </a:r>
            <a:endParaRPr dirty="0"/>
          </a:p>
        </p:txBody>
      </p:sp>
    </p:spTree>
    <p:extLst>
      <p:ext uri="{BB962C8B-B14F-4D97-AF65-F5344CB8AC3E}">
        <p14:creationId xmlns:p14="http://schemas.microsoft.com/office/powerpoint/2010/main" val="374505979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719999" y="452649"/>
            <a:ext cx="5097201"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Đối</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tượng</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trong</a:t>
            </a:r>
            <a:r>
              <a:rPr lang="en" sz="2000" dirty="0">
                <a:latin typeface="Times New Roman" panose="02020603050405020304" pitchFamily="18" charset="0"/>
                <a:cs typeface="Times New Roman" panose="02020603050405020304" pitchFamily="18" charset="0"/>
              </a:rPr>
              <a:t> CSDL </a:t>
            </a:r>
            <a:r>
              <a:rPr lang="en" sz="2000" dirty="0" err="1">
                <a:latin typeface="Times New Roman" panose="02020603050405020304" pitchFamily="18" charset="0"/>
                <a:cs typeface="Times New Roman" panose="02020603050405020304" pitchFamily="18" charset="0"/>
              </a:rPr>
              <a:t>quản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lý</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nhân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sự</a:t>
            </a:r>
            <a:endParaRPr sz="200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 name="Google Shape;578;p40">
            <a:extLst>
              <a:ext uri="{FF2B5EF4-FFF2-40B4-BE49-F238E27FC236}">
                <a16:creationId xmlns:a16="http://schemas.microsoft.com/office/drawing/2014/main" id="{AB579DBA-B9F1-D8F5-D29F-21FCC88004A8}"/>
              </a:ext>
            </a:extLst>
          </p:cNvPr>
          <p:cNvSpPr txBox="1">
            <a:spLocks/>
          </p:cNvSpPr>
          <p:nvPr/>
        </p:nvSpPr>
        <p:spPr>
          <a:xfrm>
            <a:off x="651600" y="1777345"/>
            <a:ext cx="7772401" cy="2457414"/>
          </a:xfrm>
          <a:prstGeom prst="rect">
            <a:avLst/>
          </a:prstGeom>
          <a:noFill/>
          <a:ln>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1pPr>
            <a:lvl2pPr marL="914400" marR="0" lvl="1"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2pPr>
            <a:lvl3pPr marL="1371600" marR="0" lvl="2"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3pPr>
            <a:lvl4pPr marL="1828800" marR="0" lvl="3"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4pPr>
            <a:lvl5pPr marL="2286000" marR="0" lvl="4"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5pPr>
            <a:lvl6pPr marL="2743200" marR="0" lvl="5"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6pPr>
            <a:lvl7pPr marL="3200400" marR="0" lvl="6"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7pPr>
            <a:lvl8pPr marL="3657600" marR="0" lvl="7" indent="-317500" algn="l" rtl="0">
              <a:lnSpc>
                <a:spcPct val="115000"/>
              </a:lnSpc>
              <a:spcBef>
                <a:spcPts val="0"/>
              </a:spcBef>
              <a:spcAft>
                <a:spcPts val="0"/>
              </a:spcAft>
              <a:buClr>
                <a:schemeClr val="accent1"/>
              </a:buClr>
              <a:buSzPts val="1400"/>
              <a:buFont typeface="Spartan"/>
              <a:buChar char="○"/>
              <a:defRPr sz="1400" b="0" i="0" u="none" strike="noStrike" cap="none">
                <a:solidFill>
                  <a:schemeClr val="accent2"/>
                </a:solidFill>
                <a:latin typeface="Spartan"/>
                <a:ea typeface="Spartan"/>
                <a:cs typeface="Spartan"/>
                <a:sym typeface="Spartan"/>
              </a:defRPr>
            </a:lvl8pPr>
            <a:lvl9pPr marL="4114800" marR="0" lvl="8" indent="-317500" algn="l" rtl="0">
              <a:lnSpc>
                <a:spcPct val="115000"/>
              </a:lnSpc>
              <a:spcBef>
                <a:spcPts val="0"/>
              </a:spcBef>
              <a:spcAft>
                <a:spcPts val="0"/>
              </a:spcAft>
              <a:buClr>
                <a:srgbClr val="00FFDD"/>
              </a:buClr>
              <a:buSzPts val="1400"/>
              <a:buFont typeface="Spartan"/>
              <a:buChar char="■"/>
              <a:defRPr sz="1400" b="0" i="0" u="none" strike="noStrike" cap="none">
                <a:solidFill>
                  <a:schemeClr val="accent2"/>
                </a:solidFill>
                <a:latin typeface="Spartan"/>
                <a:ea typeface="Spartan"/>
                <a:cs typeface="Spartan"/>
                <a:sym typeface="Spartan"/>
              </a:defRPr>
            </a:lvl9pPr>
          </a:lstStyle>
          <a:p>
            <a:pPr marL="139700" indent="0" algn="l">
              <a:buNone/>
            </a:pPr>
            <a:r>
              <a:rPr lang="vi-VN" dirty="0">
                <a:latin typeface="Times New Roman" panose="02020603050405020304" pitchFamily="18" charset="0"/>
                <a:cs typeface="Times New Roman" panose="02020603050405020304" pitchFamily="18" charset="0"/>
              </a:rPr>
              <a:t>Sơ lược một chút về các đối tượng trong CSDL quản lý nhân sự:</a:t>
            </a:r>
          </a:p>
          <a:p>
            <a:r>
              <a:rPr lang="vi-VN" b="0" i="0" dirty="0">
                <a:effectLst/>
                <a:latin typeface="Times New Roman" panose="02020603050405020304" pitchFamily="18" charset="0"/>
                <a:cs typeface="Times New Roman" panose="02020603050405020304" pitchFamily="18" charset="0"/>
              </a:rPr>
              <a:t>Nhân viên: Đây là đối tượng cốt lõi trong cơ sở dữ liệu quản lý nhân sự. Mỗi nhân viên có thông tin cá nhân như tên, địa chỉ, số điện thoại, email, ngày sinh, giới tính, quốc tịch, v.v. Ngoài ra, thông tin về hồ sơ công việc như chức vụ, phòng ban và thông tin cơ bản khác</a:t>
            </a:r>
          </a:p>
          <a:p>
            <a:r>
              <a:rPr lang="vi-VN" dirty="0">
                <a:latin typeface="Times New Roman" panose="02020603050405020304" pitchFamily="18" charset="0"/>
                <a:cs typeface="Times New Roman" panose="02020603050405020304" pitchFamily="18" charset="0"/>
              </a:rPr>
              <a:t>Chức vụ</a:t>
            </a:r>
            <a:r>
              <a:rPr lang="vi-VN" b="0" i="0" dirty="0">
                <a:effectLst/>
                <a:latin typeface="Times New Roman" panose="02020603050405020304" pitchFamily="18" charset="0"/>
                <a:cs typeface="Times New Roman" panose="02020603050405020304" pitchFamily="18" charset="0"/>
              </a:rPr>
              <a:t>: Đối tượng này mô tả các vị trí công việc có trong tổ chức. Nó bao gồm tên vị trí, mô tả công việc, yêu cầu kỹ năng, trình độ và kinh nghiệm để giúp quản lý tuyển dụng và phân công nhân viên vào các vị trí phù hợp.</a:t>
            </a:r>
          </a:p>
          <a:p>
            <a:r>
              <a:rPr lang="vi-VN" b="0" i="0" dirty="0">
                <a:effectLst/>
                <a:latin typeface="Times New Roman" panose="02020603050405020304" pitchFamily="18" charset="0"/>
                <a:cs typeface="Times New Roman" panose="02020603050405020304" pitchFamily="18" charset="0"/>
              </a:rPr>
              <a:t>Phòng ban: Đối tượng này đại diện cho các phòng ban hoặc bộ phận trong tổ chức. Nó bao gồm tên phòng ban, mô tả phòng ban và thông tin liên lạc.</a:t>
            </a:r>
          </a:p>
          <a:p>
            <a:endParaRPr lang="vi-VN" dirty="0">
              <a:latin typeface="Times New Roman" panose="02020603050405020304" pitchFamily="18" charset="0"/>
              <a:cs typeface="Times New Roman" panose="02020603050405020304" pitchFamily="18" charset="0"/>
            </a:endParaRPr>
          </a:p>
        </p:txBody>
      </p:sp>
      <p:sp>
        <p:nvSpPr>
          <p:cNvPr id="11" name="Snip Single Corner Rectangle 10">
            <a:extLst>
              <a:ext uri="{FF2B5EF4-FFF2-40B4-BE49-F238E27FC236}">
                <a16:creationId xmlns:a16="http://schemas.microsoft.com/office/drawing/2014/main" id="{DCA0B782-D1AF-FBE8-20E8-4E2CEC0D4C57}"/>
              </a:ext>
            </a:extLst>
          </p:cNvPr>
          <p:cNvSpPr/>
          <p:nvPr/>
        </p:nvSpPr>
        <p:spPr>
          <a:xfrm>
            <a:off x="805021" y="468200"/>
            <a:ext cx="5678906"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2. Khái quát quy trình xây dựng CSDL</a:t>
            </a:r>
          </a:p>
        </p:txBody>
      </p:sp>
    </p:spTree>
    <p:extLst>
      <p:ext uri="{BB962C8B-B14F-4D97-AF65-F5344CB8AC3E}">
        <p14:creationId xmlns:p14="http://schemas.microsoft.com/office/powerpoint/2010/main" val="220982838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719999" y="452649"/>
            <a:ext cx="5097201"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Đối</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tượng</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trong</a:t>
            </a:r>
            <a:r>
              <a:rPr lang="en" sz="2000" dirty="0">
                <a:latin typeface="Times New Roman" panose="02020603050405020304" pitchFamily="18" charset="0"/>
                <a:cs typeface="Times New Roman" panose="02020603050405020304" pitchFamily="18" charset="0"/>
              </a:rPr>
              <a:t> CSDL </a:t>
            </a:r>
            <a:r>
              <a:rPr lang="en" sz="2000" dirty="0" err="1">
                <a:latin typeface="Times New Roman" panose="02020603050405020304" pitchFamily="18" charset="0"/>
                <a:cs typeface="Times New Roman" panose="02020603050405020304" pitchFamily="18" charset="0"/>
              </a:rPr>
              <a:t>quản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lý</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nhân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sự</a:t>
            </a:r>
            <a:endParaRPr sz="200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A522D84-7B6B-4FE2-E7AF-0BC3B0E30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47" y="1496290"/>
            <a:ext cx="6411742" cy="3439391"/>
          </a:xfrm>
          <a:prstGeom prst="rect">
            <a:avLst/>
          </a:prstGeom>
        </p:spPr>
      </p:pic>
      <p:sp>
        <p:nvSpPr>
          <p:cNvPr id="5" name="Snip Single Corner Rectangle 4">
            <a:extLst>
              <a:ext uri="{FF2B5EF4-FFF2-40B4-BE49-F238E27FC236}">
                <a16:creationId xmlns:a16="http://schemas.microsoft.com/office/drawing/2014/main" id="{C0A462E8-7889-DB48-BA33-3C1F22A43EAD}"/>
              </a:ext>
            </a:extLst>
          </p:cNvPr>
          <p:cNvSpPr/>
          <p:nvPr/>
        </p:nvSpPr>
        <p:spPr>
          <a:xfrm>
            <a:off x="805021" y="468200"/>
            <a:ext cx="5678906"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2. Khái quát quy trình xây dựng CSDL</a:t>
            </a:r>
          </a:p>
        </p:txBody>
      </p:sp>
    </p:spTree>
    <p:extLst>
      <p:ext uri="{BB962C8B-B14F-4D97-AF65-F5344CB8AC3E}">
        <p14:creationId xmlns:p14="http://schemas.microsoft.com/office/powerpoint/2010/main" val="275888272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5" name="Google Shape;1025;p58">
            <a:extLst>
              <a:ext uri="{FF2B5EF4-FFF2-40B4-BE49-F238E27FC236}">
                <a16:creationId xmlns:a16="http://schemas.microsoft.com/office/drawing/2014/main" id="{D0B68619-81FC-A10D-863A-681558485DFC}"/>
              </a:ext>
            </a:extLst>
          </p:cNvPr>
          <p:cNvGrpSpPr/>
          <p:nvPr/>
        </p:nvGrpSpPr>
        <p:grpSpPr>
          <a:xfrm>
            <a:off x="5153925" y="1777319"/>
            <a:ext cx="3409428" cy="2448472"/>
            <a:chOff x="720010" y="1419647"/>
            <a:chExt cx="4021500" cy="3062887"/>
          </a:xfrm>
        </p:grpSpPr>
        <p:sp>
          <p:nvSpPr>
            <p:cNvPr id="6" name="Google Shape;1026;p58">
              <a:extLst>
                <a:ext uri="{FF2B5EF4-FFF2-40B4-BE49-F238E27FC236}">
                  <a16:creationId xmlns:a16="http://schemas.microsoft.com/office/drawing/2014/main" id="{35449DFA-306C-80B0-A1CF-B5E3FE1A1343}"/>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 name="Google Shape;1027;p58">
              <a:extLst>
                <a:ext uri="{FF2B5EF4-FFF2-40B4-BE49-F238E27FC236}">
                  <a16:creationId xmlns:a16="http://schemas.microsoft.com/office/drawing/2014/main" id="{C6C619C7-338C-C393-4B4F-D3F34AE5AFC9}"/>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8" name="Google Shape;1028;p58">
              <a:extLst>
                <a:ext uri="{FF2B5EF4-FFF2-40B4-BE49-F238E27FC236}">
                  <a16:creationId xmlns:a16="http://schemas.microsoft.com/office/drawing/2014/main" id="{70DBC2D8-D7EC-3EA4-D64B-5980503AC7B5}"/>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9" name="Google Shape;1029;p58">
            <a:extLst>
              <a:ext uri="{FF2B5EF4-FFF2-40B4-BE49-F238E27FC236}">
                <a16:creationId xmlns:a16="http://schemas.microsoft.com/office/drawing/2014/main" id="{B4BB7461-17F7-2E16-A2D6-DA723809A9DF}"/>
              </a:ext>
            </a:extLst>
          </p:cNvPr>
          <p:cNvPicPr preferRelativeResize="0"/>
          <p:nvPr/>
        </p:nvPicPr>
        <p:blipFill>
          <a:blip r:embed="rId3">
            <a:alphaModFix/>
          </a:blip>
          <a:stretch>
            <a:fillRect/>
          </a:stretch>
        </p:blipFill>
        <p:spPr>
          <a:xfrm>
            <a:off x="5271050" y="1899387"/>
            <a:ext cx="3177900" cy="1787540"/>
          </a:xfrm>
          <a:prstGeom prst="rect">
            <a:avLst/>
          </a:prstGeom>
          <a:noFill/>
          <a:ln w="19050" cap="flat" cmpd="sng">
            <a:solidFill>
              <a:schemeClr val="dk2"/>
            </a:solidFill>
            <a:prstDash val="solid"/>
            <a:round/>
            <a:headEnd type="none" w="sm" len="sm"/>
            <a:tailEnd type="none" w="sm" len="sm"/>
          </a:ln>
        </p:spPr>
      </p:pic>
      <p:sp>
        <p:nvSpPr>
          <p:cNvPr id="636" name="Google Shape;636;p45"/>
          <p:cNvSpPr txBox="1">
            <a:spLocks noGrp="1"/>
          </p:cNvSpPr>
          <p:nvPr>
            <p:ph type="title"/>
          </p:nvPr>
        </p:nvSpPr>
        <p:spPr>
          <a:xfrm>
            <a:off x="719999" y="452649"/>
            <a:ext cx="6411742"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 Use case diagram </a:t>
            </a:r>
            <a:r>
              <a:rPr lang="en" sz="2000" dirty="0" err="1">
                <a:latin typeface="Times New Roman" panose="02020603050405020304" pitchFamily="18" charset="0"/>
                <a:cs typeface="Times New Roman" panose="02020603050405020304" pitchFamily="18" charset="0"/>
              </a:rPr>
              <a:t>tổng</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quát</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của</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người</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quản</a:t>
            </a:r>
            <a:r>
              <a:rPr lang="en" sz="2000" dirty="0">
                <a:latin typeface="Times New Roman" panose="02020603050405020304" pitchFamily="18" charset="0"/>
                <a:cs typeface="Times New Roman" panose="02020603050405020304" pitchFamily="18" charset="0"/>
              </a:rPr>
              <a:t> </a:t>
            </a:r>
            <a:r>
              <a:rPr lang="en" sz="2000" dirty="0" err="1">
                <a:latin typeface="Times New Roman" panose="02020603050405020304" pitchFamily="18" charset="0"/>
                <a:cs typeface="Times New Roman" panose="02020603050405020304" pitchFamily="18" charset="0"/>
              </a:rPr>
              <a:t>trị</a:t>
            </a:r>
            <a:endParaRPr sz="2000" dirty="0">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A32B710-0AD3-C618-BA57-8A93D34C5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21" y="1491070"/>
            <a:ext cx="5724251" cy="3513885"/>
          </a:xfrm>
          <a:prstGeom prst="rect">
            <a:avLst/>
          </a:prstGeom>
        </p:spPr>
      </p:pic>
      <p:sp>
        <p:nvSpPr>
          <p:cNvPr id="10" name="Snip Single Corner Rectangle 9">
            <a:extLst>
              <a:ext uri="{FF2B5EF4-FFF2-40B4-BE49-F238E27FC236}">
                <a16:creationId xmlns:a16="http://schemas.microsoft.com/office/drawing/2014/main" id="{2201253A-0FEE-ED68-0868-9EFC39B93687}"/>
              </a:ext>
            </a:extLst>
          </p:cNvPr>
          <p:cNvSpPr/>
          <p:nvPr/>
        </p:nvSpPr>
        <p:spPr>
          <a:xfrm>
            <a:off x="805021" y="468200"/>
            <a:ext cx="5678906" cy="607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500" b="1" dirty="0">
                <a:solidFill>
                  <a:schemeClr val="tx2">
                    <a:lumMod val="10000"/>
                  </a:schemeClr>
                </a:solidFill>
                <a:latin typeface="Times New Roman" panose="02020603050405020304" pitchFamily="18" charset="0"/>
                <a:cs typeface="Times New Roman" panose="02020603050405020304" pitchFamily="18" charset="0"/>
              </a:rPr>
              <a:t>2. Khái quát quy trình xây dựng CSDL</a:t>
            </a:r>
          </a:p>
        </p:txBody>
      </p:sp>
    </p:spTree>
    <p:extLst>
      <p:ext uri="{BB962C8B-B14F-4D97-AF65-F5344CB8AC3E}">
        <p14:creationId xmlns:p14="http://schemas.microsoft.com/office/powerpoint/2010/main" val="3085175563"/>
      </p:ext>
    </p:extLst>
  </p:cSld>
  <p:clrMapOvr>
    <a:masterClrMapping/>
  </p:clrMapOvr>
  <p:transition spd="slow">
    <p:push dir="u"/>
  </p:transition>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1700</Words>
  <Application>Microsoft Macintosh PowerPoint</Application>
  <PresentationFormat>On-screen Show (16:9)</PresentationFormat>
  <Paragraphs>113</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Righteous</vt:lpstr>
      <vt:lpstr>Arial</vt:lpstr>
      <vt:lpstr>Bebas Neue</vt:lpstr>
      <vt:lpstr>Times New Roman</vt:lpstr>
      <vt:lpstr>Spartan</vt:lpstr>
      <vt:lpstr>Calibri</vt:lpstr>
      <vt:lpstr>Data Science Company Profile by Slidesgo</vt:lpstr>
      <vt:lpstr>Xây Dựng CSDL Quản Lý Nhân Sự</vt:lpstr>
      <vt:lpstr>03.</vt:lpstr>
      <vt:lpstr>Giới thiệu về CSDL quản lý nhân sự</vt:lpstr>
      <vt:lpstr>* Khái quát</vt:lpstr>
      <vt:lpstr>* Mục tiêu</vt:lpstr>
      <vt:lpstr>Khái quát quy trình xây dựng CSDL</vt:lpstr>
      <vt:lpstr>* Đối tượng trong CSDL quản lý nhân sự</vt:lpstr>
      <vt:lpstr>* Đối tượng trong CSDL quản lý nhân sự</vt:lpstr>
      <vt:lpstr>* Use case diagram tổng quát của người quản trị</vt:lpstr>
      <vt:lpstr>* Use case diagram tổng quát của người quản lý nhân sự</vt:lpstr>
      <vt:lpstr>* Biểu đồ tổng quan CSDL quản lý nhân sự</vt:lpstr>
      <vt:lpstr>Các giao tác trong CSDL quản lý nhân sự</vt:lpstr>
      <vt:lpstr>*Khái niệm về giao tác xử lý trong CSDL</vt:lpstr>
      <vt:lpstr>* Các giao tác được sử dung trong CSDL quản lý nhân sự  - Giao tác quản lý tài khoản</vt:lpstr>
      <vt:lpstr>* Các giao tác được sử dung trong CSDL quản lý nhân sự  - Giao tác quản lý nhân viên</vt:lpstr>
      <vt:lpstr>* Các giao tác được sử dung trong CSDL quản lý nhân sự  - Giao tác quản lý phòng ban</vt:lpstr>
      <vt:lpstr>* Các giao tác được sử dung trong CSDL quản lý nhân sự  - Giao tác quản lý chức vụ</vt:lpstr>
      <vt:lpstr>Phân quyền cho User trong CSDL quản lý nhân sự</vt:lpstr>
      <vt:lpstr>*Khái niệm phân quyền</vt:lpstr>
      <vt:lpstr>*Phân quyền trong CSDL</vt:lpstr>
      <vt:lpstr>*Phân quyền trong CSDL</vt:lpstr>
      <vt:lpstr>Backup và Restore</vt:lpstr>
      <vt:lpstr>PowerPoint Presentation</vt:lpstr>
      <vt:lpstr>* Qui trình backup được sử dụng trong CSDL quản lý nhân sự</vt:lpstr>
      <vt:lpstr>Đánh giá</vt:lpstr>
      <vt:lpstr>PowerPoint Presentation</vt:lpstr>
      <vt:lpstr>07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CSDL Quản Lý Nhân Sự</dc:title>
  <cp:lastModifiedBy>Microsoft Office User</cp:lastModifiedBy>
  <cp:revision>2</cp:revision>
  <dcterms:modified xsi:type="dcterms:W3CDTF">2023-05-29T05:24:00Z</dcterms:modified>
</cp:coreProperties>
</file>